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00" r:id="rId3"/>
    <p:sldId id="403" r:id="rId4"/>
    <p:sldId id="379" r:id="rId5"/>
    <p:sldId id="395" r:id="rId6"/>
    <p:sldId id="387" r:id="rId7"/>
    <p:sldId id="404" r:id="rId8"/>
    <p:sldId id="398" r:id="rId9"/>
    <p:sldId id="396"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28" autoAdjust="0"/>
    <p:restoredTop sz="94660"/>
  </p:normalViewPr>
  <p:slideViewPr>
    <p:cSldViewPr snapToGrid="0">
      <p:cViewPr varScale="1">
        <p:scale>
          <a:sx n="72" d="100"/>
          <a:sy n="72" d="100"/>
        </p:scale>
        <p:origin x="960" y="6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36D2EEE-B6C6-46E7-A728-0D1C50108631}" type="datetimeFigureOut">
              <a:rPr lang="en-US" smtClean="0"/>
              <a:pPr/>
              <a:t>5/5/2022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50160DCB-672B-4011-90AF-CB1545E92182}"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74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160DCB-672B-4011-90AF-CB1545E92182}" type="slidenum">
              <a:rPr lang="en-US" smtClean="0"/>
              <a:pPr/>
              <a:t>‹#›</a:t>
            </a:fld>
            <a:endParaRPr lang="en-US" dirty="0"/>
          </a:p>
        </p:txBody>
      </p:sp>
    </p:spTree>
    <p:extLst>
      <p:ext uri="{BB962C8B-B14F-4D97-AF65-F5344CB8AC3E}">
        <p14:creationId xmlns:p14="http://schemas.microsoft.com/office/powerpoint/2010/main" val="395625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60DCB-672B-4011-90AF-CB1545E92182}"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8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60DCB-672B-4011-90AF-CB1545E92182}"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6719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60DCB-672B-4011-90AF-CB1545E92182}" type="slidenum">
              <a:rPr lang="en-US" smtClean="0"/>
              <a:pPr/>
              <a:t>‹#›</a:t>
            </a:fld>
            <a:endParaRPr lang="en-US" dirty="0"/>
          </a:p>
        </p:txBody>
      </p:sp>
    </p:spTree>
    <p:extLst>
      <p:ext uri="{BB962C8B-B14F-4D97-AF65-F5344CB8AC3E}">
        <p14:creationId xmlns:p14="http://schemas.microsoft.com/office/powerpoint/2010/main" val="4080814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60DCB-672B-4011-90AF-CB1545E92182}"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7338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60DCB-672B-4011-90AF-CB1545E92182}"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9113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60DCB-672B-4011-90AF-CB1545E92182}"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64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60DCB-672B-4011-90AF-CB1545E92182}"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01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60DCB-672B-4011-90AF-CB1545E92182}" type="slidenum">
              <a:rPr lang="en-US" smtClean="0"/>
              <a:pPr/>
              <a:t>‹#›</a:t>
            </a:fld>
            <a:endParaRPr lang="en-US" dirty="0"/>
          </a:p>
        </p:txBody>
      </p:sp>
    </p:spTree>
    <p:extLst>
      <p:ext uri="{BB962C8B-B14F-4D97-AF65-F5344CB8AC3E}">
        <p14:creationId xmlns:p14="http://schemas.microsoft.com/office/powerpoint/2010/main" val="91129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60DCB-672B-4011-90AF-CB1545E92182}"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83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160DCB-672B-4011-90AF-CB1545E92182}" type="slidenum">
              <a:rPr lang="en-US" smtClean="0"/>
              <a:pPr/>
              <a:t>‹#›</a:t>
            </a:fld>
            <a:endParaRPr lang="en-US" dirty="0"/>
          </a:p>
        </p:txBody>
      </p:sp>
    </p:spTree>
    <p:extLst>
      <p:ext uri="{BB962C8B-B14F-4D97-AF65-F5344CB8AC3E}">
        <p14:creationId xmlns:p14="http://schemas.microsoft.com/office/powerpoint/2010/main" val="106099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160DCB-672B-4011-90AF-CB1545E92182}"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10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160DCB-672B-4011-90AF-CB1545E92182}"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70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160DCB-672B-4011-90AF-CB1545E92182}" type="slidenum">
              <a:rPr lang="en-US" smtClean="0"/>
              <a:pPr/>
              <a:t>‹#›</a:t>
            </a:fld>
            <a:endParaRPr lang="en-US" dirty="0"/>
          </a:p>
        </p:txBody>
      </p:sp>
    </p:spTree>
    <p:extLst>
      <p:ext uri="{BB962C8B-B14F-4D97-AF65-F5344CB8AC3E}">
        <p14:creationId xmlns:p14="http://schemas.microsoft.com/office/powerpoint/2010/main" val="85684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160DCB-672B-4011-90AF-CB1545E92182}"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6D2EEE-B6C6-46E7-A728-0D1C50108631}" type="datetimeFigureOut">
              <a:rPr lang="en-US" smtClean="0"/>
              <a:pPr/>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160DCB-672B-4011-90AF-CB1545E92182}" type="slidenum">
              <a:rPr lang="en-US" smtClean="0"/>
              <a:pPr/>
              <a:t>‹#›</a:t>
            </a:fld>
            <a:endParaRPr lang="en-US" dirty="0"/>
          </a:p>
        </p:txBody>
      </p:sp>
    </p:spTree>
    <p:extLst>
      <p:ext uri="{BB962C8B-B14F-4D97-AF65-F5344CB8AC3E}">
        <p14:creationId xmlns:p14="http://schemas.microsoft.com/office/powerpoint/2010/main" val="347297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6D2EEE-B6C6-46E7-A728-0D1C50108631}" type="datetimeFigureOut">
              <a:rPr lang="en-US" smtClean="0"/>
              <a:pPr/>
              <a:t>5/5/2022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160DCB-672B-4011-90AF-CB1545E92182}" type="slidenum">
              <a:rPr lang="en-US" smtClean="0"/>
              <a:pPr/>
              <a:t>‹#›</a:t>
            </a:fld>
            <a:endParaRPr lang="en-US" dirty="0"/>
          </a:p>
        </p:txBody>
      </p:sp>
    </p:spTree>
    <p:extLst>
      <p:ext uri="{BB962C8B-B14F-4D97-AF65-F5344CB8AC3E}">
        <p14:creationId xmlns:p14="http://schemas.microsoft.com/office/powerpoint/2010/main" val="4113348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6F899-6A90-45C5-8E1B-DB5F94AE03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ECE460F-6773-4D42-9637-2C2335EC55E6}"/>
              </a:ext>
            </a:extLst>
          </p:cNvPr>
          <p:cNvSpPr/>
          <p:nvPr/>
        </p:nvSpPr>
        <p:spPr>
          <a:xfrm>
            <a:off x="262589" y="6003570"/>
            <a:ext cx="6745980" cy="430887"/>
          </a:xfrm>
          <a:prstGeom prst="rect">
            <a:avLst/>
          </a:prstGeom>
        </p:spPr>
        <p:txBody>
          <a:bodyPr wrap="square">
            <a:spAutoFit/>
          </a:bodyPr>
          <a:lstStyle/>
          <a:p>
            <a:r>
              <a:rPr lang="en-US" sz="2200" b="1" dirty="0">
                <a:solidFill>
                  <a:srgbClr val="C00000"/>
                </a:solidFill>
                <a:latin typeface="Arial" pitchFamily="34" charset="0"/>
                <a:cs typeface="Arial" pitchFamily="34" charset="0"/>
              </a:rPr>
              <a:t>SYSTEM INFRA SOLUTIONS PRIVATE LIMITED</a:t>
            </a:r>
            <a:endParaRPr lang="en-US" sz="2200" dirty="0">
              <a:solidFill>
                <a:srgbClr val="C00000"/>
              </a:solidFill>
              <a:latin typeface="Arial" pitchFamily="34" charset="0"/>
              <a:cs typeface="Arial" pitchFamily="34" charset="0"/>
            </a:endParaRPr>
          </a:p>
        </p:txBody>
      </p:sp>
      <p:pic>
        <p:nvPicPr>
          <p:cNvPr id="7" name="Picture 2">
            <a:extLst>
              <a:ext uri="{FF2B5EF4-FFF2-40B4-BE49-F238E27FC236}">
                <a16:creationId xmlns:a16="http://schemas.microsoft.com/office/drawing/2014/main" id="{AA074E60-BEF3-4024-B11F-B7B0293E5088}"/>
              </a:ext>
            </a:extLst>
          </p:cNvPr>
          <p:cNvPicPr>
            <a:picLocks noChangeAspect="1" noChangeArrowheads="1"/>
          </p:cNvPicPr>
          <p:nvPr/>
        </p:nvPicPr>
        <p:blipFill>
          <a:blip r:embed="rId3" cstate="print"/>
          <a:srcRect/>
          <a:stretch>
            <a:fillRect/>
          </a:stretch>
        </p:blipFill>
        <p:spPr bwMode="auto">
          <a:xfrm>
            <a:off x="262589" y="2694537"/>
            <a:ext cx="1575010" cy="1468925"/>
          </a:xfrm>
          <a:prstGeom prst="roundRect">
            <a:avLst>
              <a:gd name="adj" fmla="val 3572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4758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DEC1CC-2CA3-4B72-98AB-56B634FBC6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AutoShape 2" descr="Image result for Thanks in brown color"/>
          <p:cNvSpPr>
            <a:spLocks noChangeAspect="1" noChangeArrowheads="1"/>
          </p:cNvSpPr>
          <p:nvPr/>
        </p:nvSpPr>
        <p:spPr bwMode="auto">
          <a:xfrm>
            <a:off x="3953852" y="146408"/>
            <a:ext cx="126470" cy="126471"/>
          </a:xfrm>
          <a:prstGeom prst="flowChartPunchedTape">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1369198" y="5329144"/>
            <a:ext cx="1335801" cy="1245828"/>
          </a:xfrm>
          <a:prstGeom prst="rect">
            <a:avLst/>
          </a:prstGeom>
          <a:ln>
            <a:noFill/>
          </a:ln>
          <a:effectLst>
            <a:softEdge rad="112500"/>
          </a:effectLst>
        </p:spPr>
      </p:pic>
      <p:sp>
        <p:nvSpPr>
          <p:cNvPr id="11" name="Rectangle 10">
            <a:extLst>
              <a:ext uri="{FF2B5EF4-FFF2-40B4-BE49-F238E27FC236}">
                <a16:creationId xmlns:a16="http://schemas.microsoft.com/office/drawing/2014/main" id="{A9551604-2E4F-4786-A2E8-A6B0623F7DBD}"/>
              </a:ext>
            </a:extLst>
          </p:cNvPr>
          <p:cNvSpPr/>
          <p:nvPr/>
        </p:nvSpPr>
        <p:spPr>
          <a:xfrm>
            <a:off x="261951" y="3551773"/>
            <a:ext cx="6245546" cy="430887"/>
          </a:xfrm>
          <a:prstGeom prst="rect">
            <a:avLst/>
          </a:prstGeom>
        </p:spPr>
        <p:txBody>
          <a:bodyPr wrap="square">
            <a:spAutoFit/>
          </a:bodyPr>
          <a:lstStyle/>
          <a:p>
            <a:pPr algn="just">
              <a:defRPr/>
            </a:pPr>
            <a:r>
              <a:rPr lang="en-US" sz="2200" b="1" dirty="0">
                <a:solidFill>
                  <a:srgbClr val="C00000"/>
                </a:solidFill>
                <a:latin typeface="Arial" pitchFamily="34" charset="0"/>
                <a:ea typeface="Times New Roman" panose="02020603050405020304" pitchFamily="18" charset="0"/>
                <a:cs typeface="Arial" pitchFamily="34" charset="0"/>
              </a:rPr>
              <a:t>Thank You</a:t>
            </a:r>
            <a:endParaRPr lang="en-US" sz="2200" b="1" dirty="0">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89360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3B3310C-2EC0-464B-AC53-1DF0C3EA983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44B5354-5358-4C2A-9DD4-BD0A8C418A2A}"/>
              </a:ext>
            </a:extLst>
          </p:cNvPr>
          <p:cNvPicPr>
            <a:picLocks noChangeAspect="1"/>
          </p:cNvPicPr>
          <p:nvPr/>
        </p:nvPicPr>
        <p:blipFill>
          <a:blip r:embed="rId3"/>
          <a:stretch>
            <a:fillRect/>
          </a:stretch>
        </p:blipFill>
        <p:spPr>
          <a:xfrm>
            <a:off x="1114677" y="1878075"/>
            <a:ext cx="2841308" cy="2294038"/>
          </a:xfrm>
          <a:prstGeom prst="rect">
            <a:avLst/>
          </a:prstGeom>
        </p:spPr>
      </p:pic>
      <p:pic>
        <p:nvPicPr>
          <p:cNvPr id="8" name="Picture 7">
            <a:extLst>
              <a:ext uri="{FF2B5EF4-FFF2-40B4-BE49-F238E27FC236}">
                <a16:creationId xmlns:a16="http://schemas.microsoft.com/office/drawing/2014/main" id="{DF4DACCF-2CF6-4FC2-81BC-A14A6D90E0E2}"/>
              </a:ext>
            </a:extLst>
          </p:cNvPr>
          <p:cNvPicPr>
            <a:picLocks noChangeAspect="1"/>
          </p:cNvPicPr>
          <p:nvPr/>
        </p:nvPicPr>
        <p:blipFill>
          <a:blip r:embed="rId4"/>
          <a:stretch>
            <a:fillRect/>
          </a:stretch>
        </p:blipFill>
        <p:spPr>
          <a:xfrm>
            <a:off x="7960092" y="502153"/>
            <a:ext cx="3396715" cy="3396715"/>
          </a:xfrm>
          <a:prstGeom prst="rect">
            <a:avLst/>
          </a:prstGeom>
        </p:spPr>
      </p:pic>
      <p:pic>
        <p:nvPicPr>
          <p:cNvPr id="3" name="Picture 2">
            <a:extLst>
              <a:ext uri="{FF2B5EF4-FFF2-40B4-BE49-F238E27FC236}">
                <a16:creationId xmlns:a16="http://schemas.microsoft.com/office/drawing/2014/main" id="{DE37BE08-C1F9-462B-9B58-32418069937B}"/>
              </a:ext>
            </a:extLst>
          </p:cNvPr>
          <p:cNvPicPr>
            <a:picLocks noChangeAspect="1"/>
          </p:cNvPicPr>
          <p:nvPr/>
        </p:nvPicPr>
        <p:blipFill>
          <a:blip r:embed="rId5"/>
          <a:stretch>
            <a:fillRect/>
          </a:stretch>
        </p:blipFill>
        <p:spPr>
          <a:xfrm>
            <a:off x="5344481" y="1878075"/>
            <a:ext cx="1503038" cy="1391311"/>
          </a:xfrm>
          <a:prstGeom prst="rect">
            <a:avLst/>
          </a:prstGeom>
        </p:spPr>
      </p:pic>
      <p:cxnSp>
        <p:nvCxnSpPr>
          <p:cNvPr id="10" name="AutoShape 7">
            <a:extLst>
              <a:ext uri="{FF2B5EF4-FFF2-40B4-BE49-F238E27FC236}">
                <a16:creationId xmlns:a16="http://schemas.microsoft.com/office/drawing/2014/main" id="{28F3639B-7FC5-4522-99B5-CB5491E3DE78}"/>
              </a:ext>
            </a:extLst>
          </p:cNvPr>
          <p:cNvCxnSpPr>
            <a:cxnSpLocks noChangeShapeType="1"/>
          </p:cNvCxnSpPr>
          <p:nvPr/>
        </p:nvCxnSpPr>
        <p:spPr bwMode="auto">
          <a:xfrm flipV="1">
            <a:off x="3864697" y="2707448"/>
            <a:ext cx="1456765" cy="251688"/>
          </a:xfrm>
          <a:prstGeom prst="curvedConnector3">
            <a:avLst>
              <a:gd name="adj1" fmla="val 50000"/>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 name="AutoShape 7">
            <a:extLst>
              <a:ext uri="{FF2B5EF4-FFF2-40B4-BE49-F238E27FC236}">
                <a16:creationId xmlns:a16="http://schemas.microsoft.com/office/drawing/2014/main" id="{273A528A-049C-4290-A5FD-151032B93B6C}"/>
              </a:ext>
            </a:extLst>
          </p:cNvPr>
          <p:cNvCxnSpPr>
            <a:cxnSpLocks noChangeShapeType="1"/>
          </p:cNvCxnSpPr>
          <p:nvPr/>
        </p:nvCxnSpPr>
        <p:spPr bwMode="auto">
          <a:xfrm flipV="1">
            <a:off x="6781800" y="2943287"/>
            <a:ext cx="1340247" cy="322734"/>
          </a:xfrm>
          <a:prstGeom prst="curvedConnector3">
            <a:avLst>
              <a:gd name="adj1" fmla="val 50000"/>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 name="AutoShape 7">
            <a:extLst>
              <a:ext uri="{FF2B5EF4-FFF2-40B4-BE49-F238E27FC236}">
                <a16:creationId xmlns:a16="http://schemas.microsoft.com/office/drawing/2014/main" id="{E476C43F-AD68-4070-B414-7EA99871AD04}"/>
              </a:ext>
            </a:extLst>
          </p:cNvPr>
          <p:cNvCxnSpPr>
            <a:cxnSpLocks noChangeShapeType="1"/>
          </p:cNvCxnSpPr>
          <p:nvPr/>
        </p:nvCxnSpPr>
        <p:spPr bwMode="auto">
          <a:xfrm flipV="1">
            <a:off x="3910341" y="2813615"/>
            <a:ext cx="1456765" cy="291039"/>
          </a:xfrm>
          <a:prstGeom prst="curvedConnector3">
            <a:avLst>
              <a:gd name="adj1" fmla="val 50000"/>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 name="AutoShape 7">
            <a:extLst>
              <a:ext uri="{FF2B5EF4-FFF2-40B4-BE49-F238E27FC236}">
                <a16:creationId xmlns:a16="http://schemas.microsoft.com/office/drawing/2014/main" id="{E73917D6-515D-42C7-91E4-8F8D4A1F74ED}"/>
              </a:ext>
            </a:extLst>
          </p:cNvPr>
          <p:cNvCxnSpPr>
            <a:cxnSpLocks noChangeShapeType="1"/>
          </p:cNvCxnSpPr>
          <p:nvPr/>
        </p:nvCxnSpPr>
        <p:spPr bwMode="auto">
          <a:xfrm rot="10800000" flipV="1">
            <a:off x="6847519" y="2633842"/>
            <a:ext cx="1258628" cy="325291"/>
          </a:xfrm>
          <a:prstGeom prst="curvedConnector3">
            <a:avLst>
              <a:gd name="adj1" fmla="val 50000"/>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9" name="Rectangle 28">
            <a:extLst>
              <a:ext uri="{FF2B5EF4-FFF2-40B4-BE49-F238E27FC236}">
                <a16:creationId xmlns:a16="http://schemas.microsoft.com/office/drawing/2014/main" id="{F1B7E0D7-A6AC-41D0-AE77-C050E823FA54}"/>
              </a:ext>
            </a:extLst>
          </p:cNvPr>
          <p:cNvSpPr/>
          <p:nvPr/>
        </p:nvSpPr>
        <p:spPr>
          <a:xfrm>
            <a:off x="5386511" y="1269975"/>
            <a:ext cx="1418978" cy="307777"/>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FF0000"/>
                </a:solidFill>
                <a:latin typeface="Arial" panose="020B0604020202020204" pitchFamily="34" charset="0"/>
                <a:cs typeface="Arial" panose="020B0604020202020204" pitchFamily="34" charset="0"/>
              </a:rPr>
              <a:t>Dual DG Panel</a:t>
            </a:r>
          </a:p>
        </p:txBody>
      </p:sp>
      <p:sp>
        <p:nvSpPr>
          <p:cNvPr id="30" name="Rectangle 29">
            <a:extLst>
              <a:ext uri="{FF2B5EF4-FFF2-40B4-BE49-F238E27FC236}">
                <a16:creationId xmlns:a16="http://schemas.microsoft.com/office/drawing/2014/main" id="{09E1762A-93DB-476E-AF99-FA11C27BD009}"/>
              </a:ext>
            </a:extLst>
          </p:cNvPr>
          <p:cNvSpPr/>
          <p:nvPr/>
        </p:nvSpPr>
        <p:spPr>
          <a:xfrm>
            <a:off x="2095320" y="4297957"/>
            <a:ext cx="553357" cy="307777"/>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FF0000"/>
                </a:solidFill>
                <a:latin typeface="Arial" panose="020B0604020202020204" pitchFamily="34" charset="0"/>
                <a:cs typeface="Arial" panose="020B0604020202020204" pitchFamily="34" charset="0"/>
              </a:rPr>
              <a:t>DG1</a:t>
            </a:r>
          </a:p>
        </p:txBody>
      </p:sp>
      <p:sp>
        <p:nvSpPr>
          <p:cNvPr id="31" name="Rectangle 30">
            <a:extLst>
              <a:ext uri="{FF2B5EF4-FFF2-40B4-BE49-F238E27FC236}">
                <a16:creationId xmlns:a16="http://schemas.microsoft.com/office/drawing/2014/main" id="{5FFB1CD5-936C-4A18-B12D-DF0961C07336}"/>
              </a:ext>
            </a:extLst>
          </p:cNvPr>
          <p:cNvSpPr/>
          <p:nvPr/>
        </p:nvSpPr>
        <p:spPr>
          <a:xfrm>
            <a:off x="9638511" y="3898868"/>
            <a:ext cx="606256" cy="338554"/>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solidFill>
                  <a:srgbClr val="FF0000"/>
                </a:solidFill>
                <a:latin typeface="Arial" panose="020B0604020202020204" pitchFamily="34" charset="0"/>
                <a:cs typeface="Arial" panose="020B0604020202020204" pitchFamily="34" charset="0"/>
              </a:rPr>
              <a:t>DG2</a:t>
            </a:r>
          </a:p>
        </p:txBody>
      </p:sp>
      <p:sp>
        <p:nvSpPr>
          <p:cNvPr id="15" name="Rectangle 14">
            <a:extLst>
              <a:ext uri="{FF2B5EF4-FFF2-40B4-BE49-F238E27FC236}">
                <a16:creationId xmlns:a16="http://schemas.microsoft.com/office/drawing/2014/main" id="{21668093-FDEF-4A68-8B94-E305D974FBB1}"/>
              </a:ext>
            </a:extLst>
          </p:cNvPr>
          <p:cNvSpPr/>
          <p:nvPr/>
        </p:nvSpPr>
        <p:spPr>
          <a:xfrm>
            <a:off x="1069654" y="608877"/>
            <a:ext cx="4118518" cy="473976"/>
          </a:xfrm>
          <a:prstGeom prst="rect">
            <a:avLst/>
          </a:prstGeom>
        </p:spPr>
        <p:txBody>
          <a:bodyPr wrap="square">
            <a:spAutoFit/>
          </a:bodyPr>
          <a:lstStyle/>
          <a:p>
            <a:pPr algn="just">
              <a:defRPr/>
            </a:pPr>
            <a:r>
              <a:rPr lang="en-US" sz="2200" b="1" dirty="0">
                <a:solidFill>
                  <a:srgbClr val="C00000"/>
                </a:solidFill>
                <a:latin typeface="Arial" pitchFamily="34" charset="0"/>
                <a:ea typeface="Times New Roman" panose="02020603050405020304" pitchFamily="18" charset="0"/>
                <a:cs typeface="Arial" pitchFamily="34" charset="0"/>
              </a:rPr>
              <a:t>Dual DG Automation</a:t>
            </a:r>
            <a:endParaRPr lang="en-US" sz="2200" b="1" dirty="0">
              <a:latin typeface="Arial" pitchFamily="34" charset="0"/>
              <a:ea typeface="Times New Roman" panose="02020603050405020304" pitchFamily="18" charset="0"/>
              <a:cs typeface="Arial" pitchFamily="34" charset="0"/>
            </a:endParaRPr>
          </a:p>
        </p:txBody>
      </p:sp>
      <p:pic>
        <p:nvPicPr>
          <p:cNvPr id="19" name="Picture 2">
            <a:extLst>
              <a:ext uri="{FF2B5EF4-FFF2-40B4-BE49-F238E27FC236}">
                <a16:creationId xmlns:a16="http://schemas.microsoft.com/office/drawing/2014/main" id="{595D377D-0AE8-4482-8621-C5CE06197508}"/>
              </a:ext>
            </a:extLst>
          </p:cNvPr>
          <p:cNvPicPr>
            <a:picLocks noChangeAspect="1" noChangeArrowheads="1"/>
          </p:cNvPicPr>
          <p:nvPr/>
        </p:nvPicPr>
        <p:blipFill>
          <a:blip r:embed="rId6" cstate="print"/>
          <a:srcRect/>
          <a:stretch>
            <a:fillRect/>
          </a:stretch>
        </p:blipFill>
        <p:spPr bwMode="auto">
          <a:xfrm>
            <a:off x="11123144" y="536794"/>
            <a:ext cx="851545" cy="794189"/>
          </a:xfrm>
          <a:prstGeom prst="rect">
            <a:avLst/>
          </a:prstGeom>
          <a:ln>
            <a:noFill/>
          </a:ln>
          <a:effectLst>
            <a:softEdge rad="112500"/>
          </a:effectLst>
        </p:spPr>
      </p:pic>
    </p:spTree>
    <p:extLst>
      <p:ext uri="{BB962C8B-B14F-4D97-AF65-F5344CB8AC3E}">
        <p14:creationId xmlns:p14="http://schemas.microsoft.com/office/powerpoint/2010/main" val="351813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7C4B0F-B5E8-43B1-9B13-AA96A41EBF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89E0683-C0CE-4DF9-AE85-E430ECC17DB6}"/>
              </a:ext>
            </a:extLst>
          </p:cNvPr>
          <p:cNvSpPr/>
          <p:nvPr/>
        </p:nvSpPr>
        <p:spPr>
          <a:xfrm>
            <a:off x="1069654" y="1830247"/>
            <a:ext cx="9660835" cy="3930820"/>
          </a:xfrm>
          <a:prstGeom prst="rect">
            <a:avLst/>
          </a:prstGeom>
        </p:spPr>
        <p:txBody>
          <a:bodyPr wrap="square">
            <a:spAutoFit/>
          </a:bodyPr>
          <a:lstStyle/>
          <a:p>
            <a:pPr marL="0" marR="0" algn="just">
              <a:lnSpc>
                <a:spcPct val="107000"/>
              </a:lnSpc>
              <a:spcBef>
                <a:spcPts val="0"/>
              </a:spcBef>
              <a:spcAft>
                <a:spcPts val="800"/>
              </a:spcAft>
            </a:pPr>
            <a:r>
              <a:rPr lang="en-US" sz="2400" b="1" dirty="0">
                <a:latin typeface="Arial" panose="020B0604020202020204" pitchFamily="34" charset="0"/>
                <a:cs typeface="Arial" panose="020B0604020202020204" pitchFamily="34" charset="0"/>
              </a:rPr>
              <a:t>Dual DG Controller is designed for Telecom BSC and MSC sites needing a full proof power backup system to manage Dual DGs alternatively or as assigned to perform, having all the time tested features of our core controller matched with higher rating switch gears according to the site needs and ratings. </a:t>
            </a:r>
          </a:p>
          <a:p>
            <a:pPr marL="0" marR="0" algn="just">
              <a:lnSpc>
                <a:spcPct val="107000"/>
              </a:lnSpc>
              <a:spcBef>
                <a:spcPts val="0"/>
              </a:spcBef>
              <a:spcAft>
                <a:spcPts val="800"/>
              </a:spcAft>
            </a:pPr>
            <a:endParaRPr lang="en-US" sz="2400" b="1" dirty="0">
              <a:latin typeface="Arial" panose="020B0604020202020204" pitchFamily="34" charset="0"/>
              <a:cs typeface="Arial" panose="020B0604020202020204" pitchFamily="34" charset="0"/>
            </a:endParaRPr>
          </a:p>
          <a:p>
            <a:pPr marL="0" marR="0" algn="just">
              <a:lnSpc>
                <a:spcPct val="107000"/>
              </a:lnSpc>
              <a:spcBef>
                <a:spcPts val="0"/>
              </a:spcBef>
              <a:spcAft>
                <a:spcPts val="800"/>
              </a:spcAft>
            </a:pPr>
            <a:r>
              <a:rPr lang="en-US" sz="2400" b="1" dirty="0">
                <a:latin typeface="Arial" panose="020B0604020202020204" pitchFamily="34" charset="0"/>
                <a:cs typeface="Arial" panose="020B0604020202020204" pitchFamily="34" charset="0"/>
              </a:rPr>
              <a:t>It is equipped to provide site automation and control features, making it fail proof for consistent performance.</a:t>
            </a:r>
          </a:p>
          <a:p>
            <a:r>
              <a:rPr lang="en-IN" alt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52BB730-F5CB-4360-9E8D-5AA312269F69}"/>
              </a:ext>
            </a:extLst>
          </p:cNvPr>
          <p:cNvSpPr/>
          <p:nvPr/>
        </p:nvSpPr>
        <p:spPr>
          <a:xfrm>
            <a:off x="1069654" y="608877"/>
            <a:ext cx="4118518" cy="430887"/>
          </a:xfrm>
          <a:prstGeom prst="rect">
            <a:avLst/>
          </a:prstGeom>
        </p:spPr>
        <p:txBody>
          <a:bodyPr wrap="square">
            <a:spAutoFit/>
          </a:bodyPr>
          <a:lstStyle/>
          <a:p>
            <a:pPr algn="just">
              <a:defRPr/>
            </a:pPr>
            <a:r>
              <a:rPr lang="en-US" sz="2200" b="1" dirty="0">
                <a:solidFill>
                  <a:srgbClr val="C00000"/>
                </a:solidFill>
                <a:latin typeface="Arial" pitchFamily="34" charset="0"/>
                <a:ea typeface="Times New Roman" panose="02020603050405020304" pitchFamily="18" charset="0"/>
                <a:cs typeface="Arial" pitchFamily="34" charset="0"/>
              </a:rPr>
              <a:t>Introduction Dual DGC</a:t>
            </a:r>
            <a:endParaRPr lang="en-US" sz="2200" b="1" dirty="0">
              <a:latin typeface="Arial" pitchFamily="34" charset="0"/>
              <a:ea typeface="Times New Roman" panose="02020603050405020304" pitchFamily="18" charset="0"/>
              <a:cs typeface="Arial" pitchFamily="34" charset="0"/>
            </a:endParaRPr>
          </a:p>
        </p:txBody>
      </p:sp>
      <p:pic>
        <p:nvPicPr>
          <p:cNvPr id="7" name="Picture 2">
            <a:extLst>
              <a:ext uri="{FF2B5EF4-FFF2-40B4-BE49-F238E27FC236}">
                <a16:creationId xmlns:a16="http://schemas.microsoft.com/office/drawing/2014/main" id="{CCA57AC3-233F-4459-92ED-B07156F63EA8}"/>
              </a:ext>
            </a:extLst>
          </p:cNvPr>
          <p:cNvPicPr>
            <a:picLocks noChangeAspect="1" noChangeArrowheads="1"/>
          </p:cNvPicPr>
          <p:nvPr/>
        </p:nvPicPr>
        <p:blipFill>
          <a:blip r:embed="rId3" cstate="print"/>
          <a:srcRect/>
          <a:stretch>
            <a:fillRect/>
          </a:stretch>
        </p:blipFill>
        <p:spPr bwMode="auto">
          <a:xfrm>
            <a:off x="11123144" y="536794"/>
            <a:ext cx="851545" cy="794189"/>
          </a:xfrm>
          <a:prstGeom prst="rect">
            <a:avLst/>
          </a:prstGeom>
          <a:ln>
            <a:noFill/>
          </a:ln>
          <a:effectLst>
            <a:softEdge rad="112500"/>
          </a:effectLst>
        </p:spPr>
      </p:pic>
    </p:spTree>
    <p:extLst>
      <p:ext uri="{BB962C8B-B14F-4D97-AF65-F5344CB8AC3E}">
        <p14:creationId xmlns:p14="http://schemas.microsoft.com/office/powerpoint/2010/main" val="74011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F61D5-A709-499C-A159-1D985933523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3252"/>
            <a:ext cx="12192000" cy="6858000"/>
          </a:xfrm>
          <a:prstGeom prst="rect">
            <a:avLst/>
          </a:prstGeom>
        </p:spPr>
      </p:pic>
      <p:sp>
        <p:nvSpPr>
          <p:cNvPr id="4" name="Content Placeholder 2">
            <a:extLst>
              <a:ext uri="{FF2B5EF4-FFF2-40B4-BE49-F238E27FC236}">
                <a16:creationId xmlns:a16="http://schemas.microsoft.com/office/drawing/2014/main" id="{6E14B105-C99A-4030-B8DC-DF2C60F400EC}"/>
              </a:ext>
            </a:extLst>
          </p:cNvPr>
          <p:cNvSpPr>
            <a:spLocks noGrp="1"/>
          </p:cNvSpPr>
          <p:nvPr>
            <p:ph idx="1"/>
          </p:nvPr>
        </p:nvSpPr>
        <p:spPr>
          <a:xfrm>
            <a:off x="1143225" y="1247736"/>
            <a:ext cx="9440005" cy="3491059"/>
          </a:xfrm>
          <a:noFill/>
        </p:spPr>
        <p:txBody>
          <a:bodyPr>
            <a:normAutofit fontScale="92500" lnSpcReduction="20000"/>
          </a:bodyPr>
          <a:lstStyle/>
          <a:p>
            <a:r>
              <a:rPr lang="en-US" sz="2000" b="1" dirty="0">
                <a:solidFill>
                  <a:schemeClr val="tx1"/>
                </a:solidFill>
                <a:latin typeface="Arial" panose="020B0604020202020204" pitchFamily="34" charset="0"/>
                <a:cs typeface="Arial" panose="020B0604020202020204" pitchFamily="34" charset="0"/>
              </a:rPr>
              <a:t>EB Mains and DG parameters monitoring and control.</a:t>
            </a:r>
          </a:p>
          <a:p>
            <a:r>
              <a:rPr lang="en-US" sz="2000" b="1" dirty="0">
                <a:solidFill>
                  <a:schemeClr val="tx1"/>
                </a:solidFill>
                <a:latin typeface="Arial" panose="020B0604020202020204" pitchFamily="34" charset="0"/>
                <a:cs typeface="Arial" panose="020B0604020202020204" pitchFamily="34" charset="0"/>
              </a:rPr>
              <a:t>User Settable Cyclic mode for DG’s Operation. </a:t>
            </a:r>
          </a:p>
          <a:p>
            <a:r>
              <a:rPr lang="en-US" sz="2000" b="1" dirty="0">
                <a:solidFill>
                  <a:schemeClr val="tx1"/>
                </a:solidFill>
                <a:latin typeface="Arial" panose="020B0604020202020204" pitchFamily="34" charset="0"/>
                <a:cs typeface="Arial" panose="020B0604020202020204" pitchFamily="34" charset="0"/>
              </a:rPr>
              <a:t>DG fuel &amp; run time saver (DG start based on temperature and battery voltage).</a:t>
            </a:r>
          </a:p>
          <a:p>
            <a:r>
              <a:rPr lang="en-US" sz="2000" b="1" dirty="0">
                <a:solidFill>
                  <a:schemeClr val="tx1"/>
                </a:solidFill>
                <a:latin typeface="Arial" panose="020B0604020202020204" pitchFamily="34" charset="0"/>
                <a:cs typeface="Arial" panose="020B0604020202020204" pitchFamily="34" charset="0"/>
              </a:rPr>
              <a:t>DG set protections through monitoring LLOP, HET/HWT, Alternator Fault, RPM and Overload.</a:t>
            </a:r>
          </a:p>
          <a:p>
            <a:r>
              <a:rPr lang="en-US" sz="2000" b="1" dirty="0">
                <a:solidFill>
                  <a:schemeClr val="tx1"/>
                </a:solidFill>
                <a:latin typeface="Arial" panose="020B0604020202020204" pitchFamily="34" charset="0"/>
                <a:cs typeface="Arial" panose="020B0604020202020204" pitchFamily="34" charset="0"/>
              </a:rPr>
              <a:t>Event logs up to 5000 different events for the diagnosis of faults</a:t>
            </a:r>
          </a:p>
          <a:p>
            <a:r>
              <a:rPr lang="en-US" sz="2000" b="1" dirty="0">
                <a:solidFill>
                  <a:schemeClr val="tx1"/>
                </a:solidFill>
                <a:latin typeface="Arial" panose="020B0604020202020204" pitchFamily="34" charset="0"/>
                <a:cs typeface="Arial" panose="020B0604020202020204" pitchFamily="34" charset="0"/>
              </a:rPr>
              <a:t>Up to 50 Analog and Digital Configurable parameters. 13 P/F contact output alarms.</a:t>
            </a:r>
          </a:p>
          <a:p>
            <a:r>
              <a:rPr lang="en-US" sz="2000" b="1" dirty="0">
                <a:solidFill>
                  <a:schemeClr val="tx1"/>
                </a:solidFill>
                <a:latin typeface="Arial" panose="020B0604020202020204" pitchFamily="34" charset="0"/>
                <a:cs typeface="Arial" panose="020B0604020202020204" pitchFamily="34" charset="0"/>
              </a:rPr>
              <a:t>Driving up to 03 contactors for different combination of contactors for different DG Start-Stop logics.</a:t>
            </a:r>
          </a:p>
          <a:p>
            <a:endParaRPr lang="en-US" sz="20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51227EA-A3BB-405F-8DBD-D16936D993AC}"/>
              </a:ext>
            </a:extLst>
          </p:cNvPr>
          <p:cNvSpPr/>
          <p:nvPr/>
        </p:nvSpPr>
        <p:spPr>
          <a:xfrm>
            <a:off x="1069653" y="608877"/>
            <a:ext cx="7265049" cy="430887"/>
          </a:xfrm>
          <a:prstGeom prst="rect">
            <a:avLst/>
          </a:prstGeom>
        </p:spPr>
        <p:txBody>
          <a:bodyPr wrap="square">
            <a:spAutoFit/>
          </a:bodyPr>
          <a:lstStyle/>
          <a:p>
            <a:pPr algn="just">
              <a:defRPr/>
            </a:pPr>
            <a:r>
              <a:rPr lang="en-US" sz="2200" b="1" dirty="0">
                <a:solidFill>
                  <a:srgbClr val="C00000"/>
                </a:solidFill>
                <a:latin typeface="Arial" pitchFamily="34" charset="0"/>
                <a:ea typeface="Times New Roman" panose="02020603050405020304" pitchFamily="18" charset="0"/>
                <a:cs typeface="Arial" pitchFamily="34" charset="0"/>
              </a:rPr>
              <a:t>Features of Dual DG Controller</a:t>
            </a:r>
            <a:endParaRPr lang="en-US" sz="2200" b="1" dirty="0">
              <a:latin typeface="Arial" pitchFamily="34" charset="0"/>
              <a:ea typeface="Times New Roman" panose="02020603050405020304" pitchFamily="18" charset="0"/>
              <a:cs typeface="Arial" pitchFamily="34" charset="0"/>
            </a:endParaRPr>
          </a:p>
        </p:txBody>
      </p:sp>
      <p:pic>
        <p:nvPicPr>
          <p:cNvPr id="8" name="Picture 2">
            <a:extLst>
              <a:ext uri="{FF2B5EF4-FFF2-40B4-BE49-F238E27FC236}">
                <a16:creationId xmlns:a16="http://schemas.microsoft.com/office/drawing/2014/main" id="{24FD0020-46AB-4302-87B8-27DA66577586}"/>
              </a:ext>
            </a:extLst>
          </p:cNvPr>
          <p:cNvPicPr>
            <a:picLocks noChangeAspect="1" noChangeArrowheads="1"/>
          </p:cNvPicPr>
          <p:nvPr/>
        </p:nvPicPr>
        <p:blipFill>
          <a:blip r:embed="rId3" cstate="print"/>
          <a:srcRect/>
          <a:stretch>
            <a:fillRect/>
          </a:stretch>
        </p:blipFill>
        <p:spPr bwMode="auto">
          <a:xfrm>
            <a:off x="11123144" y="536794"/>
            <a:ext cx="851545" cy="794189"/>
          </a:xfrm>
          <a:prstGeom prst="rect">
            <a:avLst/>
          </a:prstGeom>
          <a:ln>
            <a:noFill/>
          </a:ln>
          <a:effectLst>
            <a:softEdge rad="112500"/>
          </a:effectLst>
        </p:spPr>
      </p:pic>
    </p:spTree>
    <p:extLst>
      <p:ext uri="{BB962C8B-B14F-4D97-AF65-F5344CB8AC3E}">
        <p14:creationId xmlns:p14="http://schemas.microsoft.com/office/powerpoint/2010/main" val="211405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2D4DEA-FE70-40F4-A3CE-D51AD24E05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2" name="Object 1">
            <a:extLst>
              <a:ext uri="{FF2B5EF4-FFF2-40B4-BE49-F238E27FC236}">
                <a16:creationId xmlns:a16="http://schemas.microsoft.com/office/drawing/2014/main" id="{0ABB090A-1EA0-4E7E-B78F-A508A2969881}"/>
              </a:ext>
            </a:extLst>
          </p:cNvPr>
          <p:cNvGraphicFramePr>
            <a:graphicFrameLocks noChangeAspect="1"/>
          </p:cNvGraphicFramePr>
          <p:nvPr>
            <p:extLst>
              <p:ext uri="{D42A27DB-BD31-4B8C-83A1-F6EECF244321}">
                <p14:modId xmlns:p14="http://schemas.microsoft.com/office/powerpoint/2010/main" val="2018658354"/>
              </p:ext>
            </p:extLst>
          </p:nvPr>
        </p:nvGraphicFramePr>
        <p:xfrm>
          <a:off x="1803400" y="1234468"/>
          <a:ext cx="8585200" cy="5014655"/>
        </p:xfrm>
        <a:graphic>
          <a:graphicData uri="http://schemas.openxmlformats.org/presentationml/2006/ole">
            <mc:AlternateContent xmlns:mc="http://schemas.openxmlformats.org/markup-compatibility/2006">
              <mc:Choice xmlns:v="urn:schemas-microsoft-com:vml" Requires="v">
                <p:oleObj spid="_x0000_s1074" name="Bitmap Image" r:id="rId4" imgW="7651800" imgH="5810400" progId="Paint.Picture">
                  <p:embed/>
                </p:oleObj>
              </mc:Choice>
              <mc:Fallback>
                <p:oleObj name="Bitmap Image" r:id="rId4" imgW="7651800" imgH="5810400" progId="Paint.Picture">
                  <p:embed/>
                  <p:pic>
                    <p:nvPicPr>
                      <p:cNvPr id="0" name=""/>
                      <p:cNvPicPr/>
                      <p:nvPr/>
                    </p:nvPicPr>
                    <p:blipFill>
                      <a:blip r:embed="rId5"/>
                      <a:stretch>
                        <a:fillRect/>
                      </a:stretch>
                    </p:blipFill>
                    <p:spPr>
                      <a:xfrm>
                        <a:off x="1803400" y="1234468"/>
                        <a:ext cx="8585200" cy="5014655"/>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4F97603-E987-4430-99F8-EEB80ACC775A}"/>
              </a:ext>
            </a:extLst>
          </p:cNvPr>
          <p:cNvSpPr/>
          <p:nvPr/>
        </p:nvSpPr>
        <p:spPr>
          <a:xfrm>
            <a:off x="1069654" y="608877"/>
            <a:ext cx="4118518" cy="430887"/>
          </a:xfrm>
          <a:prstGeom prst="rect">
            <a:avLst/>
          </a:prstGeom>
        </p:spPr>
        <p:txBody>
          <a:bodyPr wrap="square">
            <a:spAutoFit/>
          </a:bodyPr>
          <a:lstStyle/>
          <a:p>
            <a:pPr algn="just">
              <a:defRPr/>
            </a:pPr>
            <a:r>
              <a:rPr lang="en-US" sz="2200" b="1" dirty="0">
                <a:solidFill>
                  <a:srgbClr val="C00000"/>
                </a:solidFill>
                <a:latin typeface="Arial" pitchFamily="34" charset="0"/>
                <a:ea typeface="Times New Roman" panose="02020603050405020304" pitchFamily="18" charset="0"/>
                <a:cs typeface="Arial" pitchFamily="34" charset="0"/>
              </a:rPr>
              <a:t>Dual DG Single Line Diagram</a:t>
            </a:r>
            <a:endParaRPr lang="en-US" sz="2200" b="1" dirty="0">
              <a:latin typeface="Arial" pitchFamily="34" charset="0"/>
              <a:ea typeface="Times New Roman" panose="02020603050405020304" pitchFamily="18" charset="0"/>
              <a:cs typeface="Arial" pitchFamily="34" charset="0"/>
            </a:endParaRPr>
          </a:p>
        </p:txBody>
      </p:sp>
      <p:pic>
        <p:nvPicPr>
          <p:cNvPr id="7" name="Picture 2">
            <a:extLst>
              <a:ext uri="{FF2B5EF4-FFF2-40B4-BE49-F238E27FC236}">
                <a16:creationId xmlns:a16="http://schemas.microsoft.com/office/drawing/2014/main" id="{8D3F0005-BB5E-4B26-9750-F16DFF39FF3B}"/>
              </a:ext>
            </a:extLst>
          </p:cNvPr>
          <p:cNvPicPr>
            <a:picLocks noChangeAspect="1" noChangeArrowheads="1"/>
          </p:cNvPicPr>
          <p:nvPr/>
        </p:nvPicPr>
        <p:blipFill>
          <a:blip r:embed="rId6" cstate="print"/>
          <a:srcRect/>
          <a:stretch>
            <a:fillRect/>
          </a:stretch>
        </p:blipFill>
        <p:spPr bwMode="auto">
          <a:xfrm>
            <a:off x="11123144" y="536794"/>
            <a:ext cx="851545" cy="794189"/>
          </a:xfrm>
          <a:prstGeom prst="rect">
            <a:avLst/>
          </a:prstGeom>
          <a:ln>
            <a:noFill/>
          </a:ln>
          <a:effectLst>
            <a:softEdge rad="112500"/>
          </a:effectLst>
        </p:spPr>
      </p:pic>
    </p:spTree>
    <p:extLst>
      <p:ext uri="{BB962C8B-B14F-4D97-AF65-F5344CB8AC3E}">
        <p14:creationId xmlns:p14="http://schemas.microsoft.com/office/powerpoint/2010/main" val="370090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7AB5E9-3DCB-4CE0-B791-14B3BBDA17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BF928A1-DA38-46E7-9994-38C703CECCD0}"/>
              </a:ext>
            </a:extLst>
          </p:cNvPr>
          <p:cNvSpPr/>
          <p:nvPr/>
        </p:nvSpPr>
        <p:spPr>
          <a:xfrm>
            <a:off x="1069653" y="1463137"/>
            <a:ext cx="10596312" cy="4462760"/>
          </a:xfrm>
          <a:prstGeom prst="rect">
            <a:avLst/>
          </a:prstGeom>
        </p:spPr>
        <p:txBody>
          <a:bodyPr wrap="square">
            <a:spAutoFit/>
          </a:bodyPr>
          <a:lstStyle/>
          <a:p>
            <a:r>
              <a:rPr lang="en-US" b="1" dirty="0">
                <a:solidFill>
                  <a:srgbClr val="C00000"/>
                </a:solidFill>
                <a:latin typeface="Arial" panose="020B0604020202020204" pitchFamily="34" charset="0"/>
                <a:cs typeface="Arial" panose="020B0604020202020204" pitchFamily="34" charset="0"/>
              </a:rPr>
              <a:t>Auto mode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Dual DG Controller operate in the auto mode and feed the power to load from mains in all possible conditions. Whenever mains fail, DG controller wait for site battery to discharge to set level or shelter temperature to rise to set level to turn on the DG and feed the power from DG to load. In the auto mode, required set of contactors get on &amp; off automatically depending mains phases’ availability. If any abnormal events happen, DG controller turns off the contactors and generate appropriate PF output alarm &amp; lit the LED indication. </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b="1" dirty="0">
                <a:solidFill>
                  <a:srgbClr val="C00000"/>
                </a:solidFill>
                <a:latin typeface="Arial" panose="020B0604020202020204" pitchFamily="34" charset="0"/>
                <a:cs typeface="Arial" panose="020B0604020202020204" pitchFamily="34" charset="0"/>
              </a:rPr>
              <a:t>Manual mode</a:t>
            </a:r>
            <a:r>
              <a:rPr lang="en-US" dirty="0">
                <a:solidFill>
                  <a:srgbClr val="000000"/>
                </a:solidFill>
                <a:latin typeface="Arial" panose="020B0604020202020204" pitchFamily="34" charset="0"/>
                <a:cs typeface="Arial" panose="020B0604020202020204" pitchFamily="34" charset="0"/>
              </a:rPr>
              <a:t> </a:t>
            </a:r>
            <a:endParaRPr lang="en-US" b="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Dual DG Controller can be made to operate in the manual mode to transfer the load to DG manually. There is a rocker on/off switch named as auto/manual switch in the DG Controller, which has to be turned on to push DG Controller in to manual mode. As this switch gets on DG Controller goes into self-manual mode operation and displays mode of operation in the front display. Then DG Controller waits for DG to get turned on manually by technician. </a:t>
            </a:r>
          </a:p>
          <a:p>
            <a:pPr marL="285750" indent="-285750" algn="just">
              <a:buFont typeface="Arial" panose="020B0604020202020204" pitchFamily="34" charset="0"/>
              <a:buChar char="•"/>
            </a:pPr>
            <a:endParaRPr lang="en-US" sz="1400" b="0" dirty="0">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DA9EBC3-191C-40D8-8095-8FCFEDE08AD4}"/>
              </a:ext>
            </a:extLst>
          </p:cNvPr>
          <p:cNvSpPr/>
          <p:nvPr/>
        </p:nvSpPr>
        <p:spPr>
          <a:xfrm>
            <a:off x="1069653" y="608877"/>
            <a:ext cx="5488801" cy="430887"/>
          </a:xfrm>
          <a:prstGeom prst="rect">
            <a:avLst/>
          </a:prstGeom>
        </p:spPr>
        <p:txBody>
          <a:bodyPr wrap="square">
            <a:spAutoFit/>
          </a:bodyPr>
          <a:lstStyle/>
          <a:p>
            <a:pPr algn="just">
              <a:defRPr/>
            </a:pPr>
            <a:r>
              <a:rPr lang="en-US" sz="2200" b="1" dirty="0">
                <a:solidFill>
                  <a:srgbClr val="C00000"/>
                </a:solidFill>
                <a:latin typeface="Arial" pitchFamily="34" charset="0"/>
                <a:ea typeface="Times New Roman" panose="02020603050405020304" pitchFamily="18" charset="0"/>
                <a:cs typeface="Arial" pitchFamily="34" charset="0"/>
              </a:rPr>
              <a:t>Dual DG Auto/Manual Selection</a:t>
            </a:r>
            <a:endParaRPr lang="en-US" sz="2200" b="1" dirty="0">
              <a:latin typeface="Arial" pitchFamily="34" charset="0"/>
              <a:ea typeface="Times New Roman" panose="02020603050405020304" pitchFamily="18" charset="0"/>
              <a:cs typeface="Arial" pitchFamily="34" charset="0"/>
            </a:endParaRPr>
          </a:p>
        </p:txBody>
      </p:sp>
      <p:pic>
        <p:nvPicPr>
          <p:cNvPr id="7" name="Picture 2">
            <a:extLst>
              <a:ext uri="{FF2B5EF4-FFF2-40B4-BE49-F238E27FC236}">
                <a16:creationId xmlns:a16="http://schemas.microsoft.com/office/drawing/2014/main" id="{F136141A-2663-4FEC-997C-3B22C071B837}"/>
              </a:ext>
            </a:extLst>
          </p:cNvPr>
          <p:cNvPicPr>
            <a:picLocks noChangeAspect="1" noChangeArrowheads="1"/>
          </p:cNvPicPr>
          <p:nvPr/>
        </p:nvPicPr>
        <p:blipFill>
          <a:blip r:embed="rId3" cstate="print"/>
          <a:srcRect/>
          <a:stretch>
            <a:fillRect/>
          </a:stretch>
        </p:blipFill>
        <p:spPr bwMode="auto">
          <a:xfrm>
            <a:off x="11123144" y="536794"/>
            <a:ext cx="851545" cy="794189"/>
          </a:xfrm>
          <a:prstGeom prst="rect">
            <a:avLst/>
          </a:prstGeom>
          <a:ln>
            <a:noFill/>
          </a:ln>
          <a:effectLst>
            <a:softEdge rad="112500"/>
          </a:effectLst>
        </p:spPr>
      </p:pic>
    </p:spTree>
    <p:extLst>
      <p:ext uri="{BB962C8B-B14F-4D97-AF65-F5344CB8AC3E}">
        <p14:creationId xmlns:p14="http://schemas.microsoft.com/office/powerpoint/2010/main" val="369370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7CFB77-99B5-4EA6-9F4D-3D8DD18189C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3252"/>
            <a:ext cx="12192000" cy="6858000"/>
          </a:xfrm>
          <a:prstGeom prst="rect">
            <a:avLst/>
          </a:prstGeom>
        </p:spPr>
      </p:pic>
      <p:graphicFrame>
        <p:nvGraphicFramePr>
          <p:cNvPr id="6" name="Table 5">
            <a:extLst>
              <a:ext uri="{FF2B5EF4-FFF2-40B4-BE49-F238E27FC236}">
                <a16:creationId xmlns:a16="http://schemas.microsoft.com/office/drawing/2014/main" id="{C1D1E37D-0E15-4F6F-91A6-8A8FE3298F55}"/>
              </a:ext>
            </a:extLst>
          </p:cNvPr>
          <p:cNvGraphicFramePr>
            <a:graphicFrameLocks noGrp="1"/>
          </p:cNvGraphicFramePr>
          <p:nvPr>
            <p:extLst>
              <p:ext uri="{D42A27DB-BD31-4B8C-83A1-F6EECF244321}">
                <p14:modId xmlns:p14="http://schemas.microsoft.com/office/powerpoint/2010/main" val="1467819450"/>
              </p:ext>
            </p:extLst>
          </p:nvPr>
        </p:nvGraphicFramePr>
        <p:xfrm>
          <a:off x="1162050" y="1330983"/>
          <a:ext cx="8619468" cy="5922571"/>
        </p:xfrm>
        <a:graphic>
          <a:graphicData uri="http://schemas.openxmlformats.org/drawingml/2006/table">
            <a:tbl>
              <a:tblPr>
                <a:tableStyleId>{5C22544A-7EE6-4342-B048-85BDC9FD1C3A}</a:tableStyleId>
              </a:tblPr>
              <a:tblGrid>
                <a:gridCol w="4234124">
                  <a:extLst>
                    <a:ext uri="{9D8B030D-6E8A-4147-A177-3AD203B41FA5}">
                      <a16:colId xmlns:a16="http://schemas.microsoft.com/office/drawing/2014/main" val="1944915968"/>
                    </a:ext>
                  </a:extLst>
                </a:gridCol>
                <a:gridCol w="4385344">
                  <a:extLst>
                    <a:ext uri="{9D8B030D-6E8A-4147-A177-3AD203B41FA5}">
                      <a16:colId xmlns:a16="http://schemas.microsoft.com/office/drawing/2014/main" val="2163944473"/>
                    </a:ext>
                  </a:extLst>
                </a:gridCol>
              </a:tblGrid>
              <a:tr h="369797">
                <a:tc>
                  <a:txBody>
                    <a:bodyPr/>
                    <a:lstStyle/>
                    <a:p>
                      <a:pPr marL="342900" indent="-342900" algn="l" rtl="0" fontAlgn="ctr">
                        <a:buFont typeface="Arial" panose="020B0604020202020204" pitchFamily="34" charset="0"/>
                        <a:buChar char="•"/>
                      </a:pPr>
                      <a:r>
                        <a:rPr lang="en-US" sz="1600" b="1" u="none" strike="noStrike" dirty="0">
                          <a:effectLst/>
                          <a:latin typeface="Arial" panose="020B0604020202020204" pitchFamily="34" charset="0"/>
                          <a:cs typeface="Arial" panose="020B0604020202020204" pitchFamily="34" charset="0"/>
                        </a:rPr>
                        <a:t>3Ø Phase Mains Input voltage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342900" indent="-342900" algn="l" rtl="0" fontAlgn="ctr">
                        <a:buFont typeface="Arial" panose="020B0604020202020204" pitchFamily="34" charset="0"/>
                        <a:buChar char="•"/>
                      </a:pPr>
                      <a:r>
                        <a:rPr lang="en-US" sz="1600" b="1" u="none" strike="noStrike" dirty="0">
                          <a:effectLst/>
                          <a:latin typeface="Arial" panose="020B0604020202020204" pitchFamily="34" charset="0"/>
                          <a:cs typeface="Arial" panose="020B0604020202020204" pitchFamily="34" charset="0"/>
                        </a:rPr>
                        <a:t>1Ø - 3Ø Phase output load Current</a:t>
                      </a:r>
                    </a:p>
                    <a:p>
                      <a:pPr marL="342900" indent="-342900" algn="l" rtl="0" fontAlgn="ctr">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R-Y-B Output Load Current</a:t>
                      </a:r>
                    </a:p>
                  </a:txBody>
                  <a:tcPr marL="9525" marR="9525" marT="9525" marB="0" anchor="ctr">
                    <a:noFill/>
                  </a:tcPr>
                </a:tc>
                <a:extLst>
                  <a:ext uri="{0D108BD9-81ED-4DB2-BD59-A6C34878D82A}">
                    <a16:rowId xmlns:a16="http://schemas.microsoft.com/office/drawing/2014/main" val="4229686630"/>
                  </a:ext>
                </a:extLst>
              </a:tr>
              <a:tr h="369797">
                <a:tc>
                  <a:txBody>
                    <a:bodyPr/>
                    <a:lstStyle/>
                    <a:p>
                      <a:pPr marL="342900" marR="0" lvl="0" indent="-3429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1" u="none" strike="noStrike" dirty="0">
                          <a:effectLst/>
                          <a:latin typeface="Arial" panose="020B0604020202020204" pitchFamily="34" charset="0"/>
                          <a:cs typeface="Arial" panose="020B0604020202020204" pitchFamily="34" charset="0"/>
                        </a:rPr>
                        <a:t>1Ø - 3Ø Phase DG Input voltage</a:t>
                      </a:r>
                      <a:endParaRPr lang="en-US" sz="1600" b="1" i="0" u="none" strike="noStrike" dirty="0">
                        <a:solidFill>
                          <a:srgbClr val="000000"/>
                        </a:solidFill>
                        <a:effectLst/>
                        <a:latin typeface="Arial" panose="020B0604020202020204" pitchFamily="34" charset="0"/>
                        <a:cs typeface="Arial" panose="020B0604020202020204" pitchFamily="34" charset="0"/>
                      </a:endParaRPr>
                    </a:p>
                    <a:p>
                      <a:pPr marL="342900" indent="-342900" algn="l" rtl="0" fontAlgn="ctr">
                        <a:buFont typeface="Arial" panose="020B0604020202020204" pitchFamily="34" charset="0"/>
                        <a:buChar char="•"/>
                      </a:pPr>
                      <a:endParaRPr lang="en-US" sz="1600" b="1" u="none" strike="noStrike" dirty="0">
                        <a:effectLst/>
                        <a:latin typeface="Arial" panose="020B0604020202020204" pitchFamily="34" charset="0"/>
                        <a:cs typeface="Arial" panose="020B0604020202020204" pitchFamily="34" charset="0"/>
                      </a:endParaRPr>
                    </a:p>
                    <a:p>
                      <a:pPr marL="342900" marR="0" lvl="0" indent="-3429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1" u="none" strike="noStrike" dirty="0">
                          <a:effectLst/>
                          <a:latin typeface="Arial" panose="020B0604020202020204" pitchFamily="34" charset="0"/>
                          <a:cs typeface="Arial" panose="020B0604020202020204" pitchFamily="34" charset="0"/>
                        </a:rPr>
                        <a:t>BTS battery voltage</a:t>
                      </a:r>
                      <a:endParaRPr lang="en-US" sz="1600" b="1" i="0" u="none" strike="noStrike" dirty="0">
                        <a:solidFill>
                          <a:srgbClr val="000000"/>
                        </a:solidFill>
                        <a:effectLst/>
                        <a:latin typeface="Arial" panose="020B0604020202020204" pitchFamily="34" charset="0"/>
                        <a:cs typeface="Arial" panose="020B0604020202020204" pitchFamily="34" charset="0"/>
                      </a:endParaRPr>
                    </a:p>
                    <a:p>
                      <a:pPr marL="342900" marR="0" lvl="0" indent="-3429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1" u="none" strike="noStrike" dirty="0">
                          <a:effectLst/>
                          <a:latin typeface="Arial" panose="020B0604020202020204" pitchFamily="34" charset="0"/>
                          <a:cs typeface="Arial" panose="020B0604020202020204" pitchFamily="34" charset="0"/>
                        </a:rPr>
                        <a:t>DG battery voltage              </a:t>
                      </a:r>
                      <a:endParaRPr lang="en-US" sz="1600" b="1" i="0" u="none" strike="noStrike" dirty="0">
                        <a:solidFill>
                          <a:srgbClr val="000000"/>
                        </a:solidFill>
                        <a:effectLst/>
                        <a:latin typeface="Arial" panose="020B0604020202020204" pitchFamily="34" charset="0"/>
                        <a:cs typeface="Arial" panose="020B0604020202020204" pitchFamily="34" charset="0"/>
                      </a:endParaRPr>
                    </a:p>
                    <a:p>
                      <a:pPr marL="342900" marR="0" lvl="0" indent="-3429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1" u="none" strike="noStrike" dirty="0">
                          <a:effectLst/>
                          <a:latin typeface="Arial" panose="020B0604020202020204" pitchFamily="34" charset="0"/>
                          <a:cs typeface="Arial" panose="020B0604020202020204" pitchFamily="34" charset="0"/>
                        </a:rPr>
                        <a:t>Room Temperature</a:t>
                      </a:r>
                      <a:endParaRPr lang="en-US" sz="1600" b="1" i="0" u="none" strike="noStrike" dirty="0">
                        <a:solidFill>
                          <a:srgbClr val="000000"/>
                        </a:solidFill>
                        <a:effectLst/>
                        <a:latin typeface="Arial" panose="020B0604020202020204" pitchFamily="34" charset="0"/>
                        <a:cs typeface="Arial" panose="020B0604020202020204" pitchFamily="34" charset="0"/>
                      </a:endParaRPr>
                    </a:p>
                    <a:p>
                      <a:pPr marL="342900" indent="-342900" algn="l" rtl="0" fontAlgn="ctr">
                        <a:buFont typeface="Arial" panose="020B0604020202020204" pitchFamily="34" charset="0"/>
                        <a:buChar char="•"/>
                      </a:pPr>
                      <a:endParaRPr lang="en-US" sz="1600" b="1" u="none" strike="noStrike" dirty="0">
                        <a:effectLst/>
                        <a:latin typeface="Arial" panose="020B0604020202020204" pitchFamily="34" charset="0"/>
                        <a:cs typeface="Arial" panose="020B0604020202020204" pitchFamily="34" charset="0"/>
                      </a:endParaRPr>
                    </a:p>
                    <a:p>
                      <a:pPr marL="342900" marR="0" lvl="0" indent="-3429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1" u="none" strike="noStrike" dirty="0">
                          <a:effectLst/>
                          <a:latin typeface="Arial" panose="020B0604020202020204" pitchFamily="34" charset="0"/>
                          <a:cs typeface="Arial" panose="020B0604020202020204" pitchFamily="34" charset="0"/>
                        </a:rPr>
                        <a:t>Mains Run hours                     </a:t>
                      </a:r>
                      <a:endParaRPr lang="en-US" sz="1600" b="1" i="0" u="none" strike="noStrike" dirty="0">
                        <a:solidFill>
                          <a:srgbClr val="000000"/>
                        </a:solidFill>
                        <a:effectLst/>
                        <a:latin typeface="Arial" panose="020B0604020202020204" pitchFamily="34" charset="0"/>
                        <a:cs typeface="Arial" panose="020B0604020202020204" pitchFamily="34" charset="0"/>
                      </a:endParaRPr>
                    </a:p>
                    <a:p>
                      <a:pPr marL="342900" marR="0" lvl="0" indent="-3429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1" u="none" strike="noStrike" dirty="0">
                          <a:effectLst/>
                          <a:latin typeface="Arial" panose="020B0604020202020204" pitchFamily="34" charset="0"/>
                          <a:cs typeface="Arial" panose="020B0604020202020204" pitchFamily="34" charset="0"/>
                        </a:rPr>
                        <a:t>DG Run hours</a:t>
                      </a:r>
                      <a:endParaRPr lang="en-US" sz="1600" b="1" i="0" u="none" strike="noStrike" dirty="0">
                        <a:solidFill>
                          <a:srgbClr val="000000"/>
                        </a:solidFill>
                        <a:effectLst/>
                        <a:latin typeface="Arial" panose="020B0604020202020204" pitchFamily="34" charset="0"/>
                        <a:cs typeface="Arial" panose="020B0604020202020204" pitchFamily="34" charset="0"/>
                      </a:endParaRPr>
                    </a:p>
                    <a:p>
                      <a:pPr marL="342900" marR="0" lvl="0" indent="-34290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1" u="none" strike="noStrike" dirty="0">
                          <a:effectLst/>
                          <a:latin typeface="Arial" panose="020B0604020202020204" pitchFamily="34" charset="0"/>
                          <a:cs typeface="Arial" panose="020B0604020202020204" pitchFamily="34" charset="0"/>
                        </a:rPr>
                        <a:t>BTS Battery Run hours</a:t>
                      </a:r>
                      <a:endParaRPr lang="en-US" sz="1600" b="1" i="0" u="none" strike="noStrike" dirty="0">
                        <a:solidFill>
                          <a:srgbClr val="000000"/>
                        </a:solidFill>
                        <a:effectLst/>
                        <a:latin typeface="Arial" panose="020B0604020202020204" pitchFamily="34" charset="0"/>
                        <a:cs typeface="Arial" panose="020B0604020202020204" pitchFamily="34" charset="0"/>
                      </a:endParaRPr>
                    </a:p>
                    <a:p>
                      <a:pPr marL="342900" indent="-342900" algn="l" rtl="0" fontAlgn="ctr">
                        <a:buFont typeface="Arial" panose="020B0604020202020204" pitchFamily="34" charset="0"/>
                        <a:buChar char="•"/>
                      </a:pPr>
                      <a:endParaRPr lang="en-US" sz="1600" b="1"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342900" indent="-342900" algn="l" rtl="0" fontAlgn="ctr">
                        <a:buFont typeface="Arial" panose="020B0604020202020204" pitchFamily="34" charset="0"/>
                        <a:buChar char="•"/>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3283392761"/>
                  </a:ext>
                </a:extLst>
              </a:tr>
              <a:tr h="375482">
                <a:tc>
                  <a:txBody>
                    <a:bodyPr/>
                    <a:lstStyle/>
                    <a:p>
                      <a:pPr marL="342900" indent="-342900" algn="l" rtl="0" fontAlgn="ctr">
                        <a:buFont typeface="Arial" panose="020B0604020202020204" pitchFamily="34" charset="0"/>
                        <a:buChar char="•"/>
                      </a:pPr>
                      <a:r>
                        <a:rPr lang="en-US" sz="1600" b="1" u="none" strike="noStrike" dirty="0">
                          <a:effectLst/>
                          <a:latin typeface="Arial" panose="020B0604020202020204" pitchFamily="34" charset="0"/>
                          <a:cs typeface="Arial" panose="020B0604020202020204" pitchFamily="34" charset="0"/>
                        </a:rPr>
                        <a:t>Mains frequency</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342900" indent="-342900" algn="l" rtl="0" fontAlgn="ctr">
                        <a:buFont typeface="Arial" panose="020B0604020202020204" pitchFamily="34" charset="0"/>
                        <a:buChar char="•"/>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2510612389"/>
                  </a:ext>
                </a:extLst>
              </a:tr>
              <a:tr h="369797">
                <a:tc>
                  <a:txBody>
                    <a:bodyPr/>
                    <a:lstStyle/>
                    <a:p>
                      <a:pPr marL="342900" indent="-342900" algn="l" rtl="0" fontAlgn="ctr">
                        <a:buFont typeface="Arial" panose="020B0604020202020204" pitchFamily="34" charset="0"/>
                        <a:buChar char="•"/>
                      </a:pPr>
                      <a:r>
                        <a:rPr lang="en-US" sz="1600" b="1" u="none" strike="noStrike" dirty="0">
                          <a:effectLst/>
                          <a:latin typeface="Arial" panose="020B0604020202020204" pitchFamily="34" charset="0"/>
                          <a:cs typeface="Arial" panose="020B0604020202020204" pitchFamily="34" charset="0"/>
                        </a:rPr>
                        <a:t>DG frequency</a:t>
                      </a:r>
                    </a:p>
                    <a:p>
                      <a:pPr marL="342900" indent="-342900" algn="l" rtl="0" fontAlgn="ctr">
                        <a:buFont typeface="Arial" panose="020B0604020202020204" pitchFamily="34" charset="0"/>
                        <a:buChar char="•"/>
                      </a:pPr>
                      <a:endParaRPr lang="en-US" sz="1600" b="1" u="none" strike="noStrike" dirty="0">
                        <a:effectLst/>
                        <a:latin typeface="Arial" panose="020B0604020202020204" pitchFamily="34" charset="0"/>
                        <a:cs typeface="Arial" panose="020B0604020202020204" pitchFamily="34" charset="0"/>
                      </a:endParaRPr>
                    </a:p>
                    <a:p>
                      <a:pPr marL="342900" indent="-342900" algn="l" rtl="0" fontAlgn="ctr">
                        <a:buFont typeface="Arial" panose="020B0604020202020204" pitchFamily="34" charset="0"/>
                        <a:buChar char="•"/>
                      </a:pPr>
                      <a:r>
                        <a:rPr lang="en-US" sz="1600" b="1" u="none" strike="noStrike" dirty="0">
                          <a:effectLst/>
                          <a:latin typeface="Arial" panose="020B0604020202020204" pitchFamily="34" charset="0"/>
                          <a:cs typeface="Arial" panose="020B0604020202020204" pitchFamily="34" charset="0"/>
                        </a:rPr>
                        <a:t>Mains Energy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342900" indent="-342900" algn="l" rtl="0" fontAlgn="ctr">
                        <a:buFont typeface="Arial" panose="020B0604020202020204" pitchFamily="34" charset="0"/>
                        <a:buChar char="•"/>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303641666"/>
                  </a:ext>
                </a:extLst>
              </a:tr>
              <a:tr h="369797">
                <a:tc>
                  <a:txBody>
                    <a:bodyPr/>
                    <a:lstStyle/>
                    <a:p>
                      <a:pPr marL="342900" indent="-342900" algn="l" rtl="0" fontAlgn="ctr">
                        <a:buFont typeface="Arial" panose="020B0604020202020204" pitchFamily="34" charset="0"/>
                        <a:buChar char="•"/>
                      </a:pPr>
                      <a:r>
                        <a:rPr lang="en-US" sz="1600" b="1" u="none" strike="noStrike" dirty="0">
                          <a:effectLst/>
                          <a:latin typeface="Arial" panose="020B0604020202020204" pitchFamily="34" charset="0"/>
                          <a:cs typeface="Arial" panose="020B0604020202020204" pitchFamily="34" charset="0"/>
                        </a:rPr>
                        <a:t>DG Energy</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indent="0" algn="l" fontAlgn="b">
                        <a:buFont typeface="Arial" panose="020B0604020202020204" pitchFamily="34" charset="0"/>
                        <a:buNone/>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660111023"/>
                  </a:ext>
                </a:extLst>
              </a:tr>
              <a:tr h="369797">
                <a:tc>
                  <a:txBody>
                    <a:bodyPr/>
                    <a:lstStyle/>
                    <a:p>
                      <a:pPr marL="342900" indent="-342900" algn="l" rtl="0" fontAlgn="ctr">
                        <a:buFont typeface="Arial" panose="020B0604020202020204" pitchFamily="34" charset="0"/>
                        <a:buChar char="•"/>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indent="0" algn="l" fontAlgn="b">
                        <a:buFont typeface="Arial" panose="020B0604020202020204" pitchFamily="34" charset="0"/>
                        <a:buNone/>
                      </a:pPr>
                      <a:r>
                        <a:rPr lang="en-US" sz="1600" b="1" u="none" strike="noStrike" dirty="0">
                          <a:effectLst/>
                          <a:latin typeface="Arial" panose="020B0604020202020204" pitchFamily="34" charset="0"/>
                          <a:cs typeface="Arial" panose="020B0604020202020204" pitchFamily="34" charset="0"/>
                        </a:rPr>
                        <a: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666609751"/>
                  </a:ext>
                </a:extLst>
              </a:tr>
              <a:tr h="369797">
                <a:tc>
                  <a:txBody>
                    <a:bodyPr/>
                    <a:lstStyle/>
                    <a:p>
                      <a:pPr marL="342900" indent="-342900" algn="l" rtl="0" fontAlgn="ctr">
                        <a:buFont typeface="Arial" panose="020B0604020202020204" pitchFamily="34" charset="0"/>
                        <a:buChar char="•"/>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indent="0" algn="l" fontAlgn="b">
                        <a:buFont typeface="Arial" panose="020B0604020202020204" pitchFamily="34" charset="0"/>
                        <a:buNone/>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573263158"/>
                  </a:ext>
                </a:extLst>
              </a:tr>
              <a:tr h="369797">
                <a:tc>
                  <a:txBody>
                    <a:bodyPr/>
                    <a:lstStyle/>
                    <a:p>
                      <a:pPr marL="0" indent="0" algn="l" rtl="0" fontAlgn="ctr">
                        <a:buFont typeface="Arial" panose="020B0604020202020204" pitchFamily="34" charset="0"/>
                        <a:buNone/>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indent="0" algn="l" fontAlgn="b">
                        <a:buFont typeface="Arial" panose="020B0604020202020204" pitchFamily="34" charset="0"/>
                        <a:buNone/>
                      </a:pPr>
                      <a:r>
                        <a:rPr lang="en-US" sz="1600" b="1" u="none" strike="noStrike" dirty="0">
                          <a:effectLst/>
                          <a:latin typeface="Arial" panose="020B0604020202020204" pitchFamily="34" charset="0"/>
                          <a:cs typeface="Arial" panose="020B0604020202020204" pitchFamily="34" charset="0"/>
                        </a:rPr>
                        <a: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060793130"/>
                  </a:ext>
                </a:extLst>
              </a:tr>
              <a:tr h="381726">
                <a:tc>
                  <a:txBody>
                    <a:bodyPr/>
                    <a:lstStyle/>
                    <a:p>
                      <a:pPr marL="0" indent="0" algn="l" rtl="0" fontAlgn="ctr">
                        <a:buFont typeface="Arial" panose="020B0604020202020204" pitchFamily="34" charset="0"/>
                        <a:buNone/>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285750" indent="-285750" algn="l" fontAlgn="b">
                        <a:buFont typeface="Arial" panose="020B0604020202020204" pitchFamily="34" charset="0"/>
                        <a:buChar char="•"/>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697806649"/>
                  </a:ext>
                </a:extLst>
              </a:tr>
            </a:tbl>
          </a:graphicData>
        </a:graphic>
      </p:graphicFrame>
      <p:sp>
        <p:nvSpPr>
          <p:cNvPr id="4" name="Rectangle 3">
            <a:extLst>
              <a:ext uri="{FF2B5EF4-FFF2-40B4-BE49-F238E27FC236}">
                <a16:creationId xmlns:a16="http://schemas.microsoft.com/office/drawing/2014/main" id="{91750853-C579-4D56-95E9-F015FF289C40}"/>
              </a:ext>
            </a:extLst>
          </p:cNvPr>
          <p:cNvSpPr/>
          <p:nvPr/>
        </p:nvSpPr>
        <p:spPr>
          <a:xfrm>
            <a:off x="1069654" y="608877"/>
            <a:ext cx="5930236" cy="430887"/>
          </a:xfrm>
          <a:prstGeom prst="rect">
            <a:avLst/>
          </a:prstGeom>
        </p:spPr>
        <p:txBody>
          <a:bodyPr wrap="square">
            <a:spAutoFit/>
          </a:bodyPr>
          <a:lstStyle/>
          <a:p>
            <a:pPr algn="just">
              <a:defRPr/>
            </a:pPr>
            <a:r>
              <a:rPr lang="en-US" sz="2200" b="1" dirty="0">
                <a:solidFill>
                  <a:srgbClr val="C00000"/>
                </a:solidFill>
                <a:latin typeface="Arial" pitchFamily="34" charset="0"/>
                <a:ea typeface="Times New Roman" panose="02020603050405020304" pitchFamily="18" charset="0"/>
                <a:cs typeface="Arial" pitchFamily="34" charset="0"/>
              </a:rPr>
              <a:t>Dual DG Analog Monitoring Parameter</a:t>
            </a:r>
            <a:endParaRPr lang="en-US" sz="2200" b="1" dirty="0">
              <a:latin typeface="Arial" pitchFamily="34" charset="0"/>
              <a:ea typeface="Times New Roman" panose="02020603050405020304" pitchFamily="18" charset="0"/>
              <a:cs typeface="Arial" pitchFamily="34" charset="0"/>
            </a:endParaRPr>
          </a:p>
        </p:txBody>
      </p:sp>
      <p:pic>
        <p:nvPicPr>
          <p:cNvPr id="8" name="Picture 2">
            <a:extLst>
              <a:ext uri="{FF2B5EF4-FFF2-40B4-BE49-F238E27FC236}">
                <a16:creationId xmlns:a16="http://schemas.microsoft.com/office/drawing/2014/main" id="{60CE3D5F-7C92-4893-AD9B-9EC7471DBC8C}"/>
              </a:ext>
            </a:extLst>
          </p:cNvPr>
          <p:cNvPicPr>
            <a:picLocks noChangeAspect="1" noChangeArrowheads="1"/>
          </p:cNvPicPr>
          <p:nvPr/>
        </p:nvPicPr>
        <p:blipFill>
          <a:blip r:embed="rId3" cstate="print"/>
          <a:srcRect/>
          <a:stretch>
            <a:fillRect/>
          </a:stretch>
        </p:blipFill>
        <p:spPr bwMode="auto">
          <a:xfrm>
            <a:off x="11123144" y="536794"/>
            <a:ext cx="851545" cy="794189"/>
          </a:xfrm>
          <a:prstGeom prst="rect">
            <a:avLst/>
          </a:prstGeom>
          <a:ln>
            <a:noFill/>
          </a:ln>
          <a:effectLst>
            <a:softEdge rad="112500"/>
          </a:effectLst>
        </p:spPr>
      </p:pic>
    </p:spTree>
    <p:extLst>
      <p:ext uri="{BB962C8B-B14F-4D97-AF65-F5344CB8AC3E}">
        <p14:creationId xmlns:p14="http://schemas.microsoft.com/office/powerpoint/2010/main" val="207603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B0E3F-521E-43F1-B230-68D9BEE4CC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2" name="Table 1">
            <a:extLst>
              <a:ext uri="{FF2B5EF4-FFF2-40B4-BE49-F238E27FC236}">
                <a16:creationId xmlns:a16="http://schemas.microsoft.com/office/drawing/2014/main" id="{1D856DBE-F323-4F2C-BBAC-0EA8423337D1}"/>
              </a:ext>
            </a:extLst>
          </p:cNvPr>
          <p:cNvGraphicFramePr>
            <a:graphicFrameLocks noGrp="1"/>
          </p:cNvGraphicFramePr>
          <p:nvPr>
            <p:extLst>
              <p:ext uri="{D42A27DB-BD31-4B8C-83A1-F6EECF244321}">
                <p14:modId xmlns:p14="http://schemas.microsoft.com/office/powerpoint/2010/main" val="3091432360"/>
              </p:ext>
            </p:extLst>
          </p:nvPr>
        </p:nvGraphicFramePr>
        <p:xfrm>
          <a:off x="1200150" y="1521601"/>
          <a:ext cx="3967468" cy="895350"/>
        </p:xfrm>
        <a:graphic>
          <a:graphicData uri="http://schemas.openxmlformats.org/drawingml/2006/table">
            <a:tbl>
              <a:tblPr>
                <a:tableStyleId>{5C22544A-7EE6-4342-B048-85BDC9FD1C3A}</a:tableStyleId>
              </a:tblPr>
              <a:tblGrid>
                <a:gridCol w="3967468">
                  <a:extLst>
                    <a:ext uri="{9D8B030D-6E8A-4147-A177-3AD203B41FA5}">
                      <a16:colId xmlns:a16="http://schemas.microsoft.com/office/drawing/2014/main" val="3362812690"/>
                    </a:ext>
                  </a:extLst>
                </a:gridCol>
              </a:tblGrid>
              <a:tr h="295275">
                <a:tc>
                  <a:txBody>
                    <a:bodyPr/>
                    <a:lstStyle/>
                    <a:p>
                      <a:pPr marL="285750" indent="-285750" algn="l" rtl="0" fontAlgn="ctr">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Smoke Fire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3835877302"/>
                  </a:ext>
                </a:extLst>
              </a:tr>
              <a:tr h="295275">
                <a:tc>
                  <a:txBody>
                    <a:bodyPr/>
                    <a:lstStyle/>
                    <a:p>
                      <a:pPr marL="285750" indent="-285750" algn="l" rtl="0" fontAlgn="ctr">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Door open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797540141"/>
                  </a:ext>
                </a:extLst>
              </a:tr>
              <a:tr h="304800">
                <a:tc>
                  <a:txBody>
                    <a:bodyPr/>
                    <a:lstStyle/>
                    <a:p>
                      <a:pPr marL="285750" indent="-285750" algn="l" rtl="0" fontAlgn="ctr">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High room temperature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3079796324"/>
                  </a:ext>
                </a:extLst>
              </a:tr>
            </a:tbl>
          </a:graphicData>
        </a:graphic>
      </p:graphicFrame>
      <p:graphicFrame>
        <p:nvGraphicFramePr>
          <p:cNvPr id="4" name="Table 3">
            <a:extLst>
              <a:ext uri="{FF2B5EF4-FFF2-40B4-BE49-F238E27FC236}">
                <a16:creationId xmlns:a16="http://schemas.microsoft.com/office/drawing/2014/main" id="{E1D679F2-5E96-407B-971F-D17859899495}"/>
              </a:ext>
            </a:extLst>
          </p:cNvPr>
          <p:cNvGraphicFramePr>
            <a:graphicFrameLocks noGrp="1"/>
          </p:cNvGraphicFramePr>
          <p:nvPr>
            <p:extLst>
              <p:ext uri="{D42A27DB-BD31-4B8C-83A1-F6EECF244321}">
                <p14:modId xmlns:p14="http://schemas.microsoft.com/office/powerpoint/2010/main" val="2491921772"/>
              </p:ext>
            </p:extLst>
          </p:nvPr>
        </p:nvGraphicFramePr>
        <p:xfrm>
          <a:off x="1200150" y="2509013"/>
          <a:ext cx="3967468" cy="2076450"/>
        </p:xfrm>
        <a:graphic>
          <a:graphicData uri="http://schemas.openxmlformats.org/drawingml/2006/table">
            <a:tbl>
              <a:tblPr>
                <a:tableStyleId>{5C22544A-7EE6-4342-B048-85BDC9FD1C3A}</a:tableStyleId>
              </a:tblPr>
              <a:tblGrid>
                <a:gridCol w="3967468">
                  <a:extLst>
                    <a:ext uri="{9D8B030D-6E8A-4147-A177-3AD203B41FA5}">
                      <a16:colId xmlns:a16="http://schemas.microsoft.com/office/drawing/2014/main" val="456982166"/>
                    </a:ext>
                  </a:extLst>
                </a:gridCol>
              </a:tblGrid>
              <a:tr h="295275">
                <a:tc>
                  <a:txBody>
                    <a:bodyPr/>
                    <a:lstStyle/>
                    <a:p>
                      <a:pPr marL="285750" indent="-285750" algn="l" rtl="0" fontAlgn="ctr">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DG Fail to START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4104160724"/>
                  </a:ext>
                </a:extLst>
              </a:tr>
              <a:tr h="295275">
                <a:tc>
                  <a:txBody>
                    <a:bodyPr/>
                    <a:lstStyle/>
                    <a:p>
                      <a:pPr marL="285750" indent="-285750" algn="l" rtl="0" fontAlgn="ctr">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DG Fail to STOP</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2221020910"/>
                  </a:ext>
                </a:extLst>
              </a:tr>
              <a:tr h="295275">
                <a:tc>
                  <a:txBody>
                    <a:bodyPr/>
                    <a:lstStyle/>
                    <a:p>
                      <a:pPr marL="285750" indent="-285750" algn="l" rtl="0" fontAlgn="ctr">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DG HALF FUEL.</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2830872594"/>
                  </a:ext>
                </a:extLst>
              </a:tr>
              <a:tr h="295275">
                <a:tc>
                  <a:txBody>
                    <a:bodyPr/>
                    <a:lstStyle/>
                    <a:p>
                      <a:pPr marL="285750" indent="-285750" algn="l" rtl="0" fontAlgn="ctr">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DG LOW FUEL.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2904100315"/>
                  </a:ext>
                </a:extLst>
              </a:tr>
              <a:tr h="295275">
                <a:tc>
                  <a:txBody>
                    <a:bodyPr/>
                    <a:lstStyle/>
                    <a:p>
                      <a:pPr marL="285750" indent="-285750" algn="l" rtl="0" fontAlgn="ctr">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DG LLOP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2614413643"/>
                  </a:ext>
                </a:extLst>
              </a:tr>
              <a:tr h="295275">
                <a:tc>
                  <a:txBody>
                    <a:bodyPr/>
                    <a:lstStyle/>
                    <a:p>
                      <a:pPr marL="285750" indent="-285750" algn="l" rtl="0" fontAlgn="ctr">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High Engine Temperature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471479994"/>
                  </a:ext>
                </a:extLst>
              </a:tr>
              <a:tr h="304800">
                <a:tc>
                  <a:txBody>
                    <a:bodyPr/>
                    <a:lstStyle/>
                    <a:p>
                      <a:pPr marL="285750" indent="-285750" algn="l" rtl="0" fontAlgn="ctr">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DG Over Speed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676026594"/>
                  </a:ext>
                </a:extLst>
              </a:tr>
            </a:tbl>
          </a:graphicData>
        </a:graphic>
      </p:graphicFrame>
      <p:graphicFrame>
        <p:nvGraphicFramePr>
          <p:cNvPr id="6" name="Table 5">
            <a:extLst>
              <a:ext uri="{FF2B5EF4-FFF2-40B4-BE49-F238E27FC236}">
                <a16:creationId xmlns:a16="http://schemas.microsoft.com/office/drawing/2014/main" id="{9C95B109-1F56-4204-AE60-FF64B811BD18}"/>
              </a:ext>
            </a:extLst>
          </p:cNvPr>
          <p:cNvGraphicFramePr>
            <a:graphicFrameLocks noGrp="1"/>
          </p:cNvGraphicFramePr>
          <p:nvPr>
            <p:extLst>
              <p:ext uri="{D42A27DB-BD31-4B8C-83A1-F6EECF244321}">
                <p14:modId xmlns:p14="http://schemas.microsoft.com/office/powerpoint/2010/main" val="673655900"/>
              </p:ext>
            </p:extLst>
          </p:nvPr>
        </p:nvGraphicFramePr>
        <p:xfrm>
          <a:off x="5167618" y="1521600"/>
          <a:ext cx="3967468" cy="895350"/>
        </p:xfrm>
        <a:graphic>
          <a:graphicData uri="http://schemas.openxmlformats.org/drawingml/2006/table">
            <a:tbl>
              <a:tblPr>
                <a:tableStyleId>{5C22544A-7EE6-4342-B048-85BDC9FD1C3A}</a:tableStyleId>
              </a:tblPr>
              <a:tblGrid>
                <a:gridCol w="3967468">
                  <a:extLst>
                    <a:ext uri="{9D8B030D-6E8A-4147-A177-3AD203B41FA5}">
                      <a16:colId xmlns:a16="http://schemas.microsoft.com/office/drawing/2014/main" val="2030543253"/>
                    </a:ext>
                  </a:extLst>
                </a:gridCol>
              </a:tblGrid>
              <a:tr h="295275">
                <a:tc>
                  <a:txBody>
                    <a:bodyPr/>
                    <a:lstStyle/>
                    <a:p>
                      <a:pPr marL="285750" indent="-285750" algn="l" defTabSz="457200" rtl="0" eaLnBrk="1" fontAlgn="ctr" latinLnBrk="0" hangingPunct="1">
                        <a:buFont typeface="Arial" panose="020B0604020202020204" pitchFamily="34" charset="0"/>
                        <a:buChar char="•"/>
                      </a:pPr>
                      <a:r>
                        <a:rPr lang="en-US" sz="1400" b="1" u="none" strike="noStrike" kern="1200" dirty="0">
                          <a:solidFill>
                            <a:schemeClr val="dk1"/>
                          </a:solidFill>
                          <a:effectLst/>
                          <a:latin typeface="Arial" panose="020B0604020202020204" pitchFamily="34" charset="0"/>
                          <a:ea typeface="+mn-ea"/>
                          <a:cs typeface="Arial" panose="020B0604020202020204" pitchFamily="34" charset="0"/>
                        </a:rPr>
                        <a:t>BTS battery low</a:t>
                      </a:r>
                    </a:p>
                  </a:txBody>
                  <a:tcPr marL="9525" marR="9525" marT="9525" marB="0" anchor="ctr">
                    <a:noFill/>
                  </a:tcPr>
                </a:tc>
                <a:extLst>
                  <a:ext uri="{0D108BD9-81ED-4DB2-BD59-A6C34878D82A}">
                    <a16:rowId xmlns:a16="http://schemas.microsoft.com/office/drawing/2014/main" val="3449520104"/>
                  </a:ext>
                </a:extLst>
              </a:tr>
              <a:tr h="295275">
                <a:tc>
                  <a:txBody>
                    <a:bodyPr/>
                    <a:lstStyle/>
                    <a:p>
                      <a:pPr marL="285750" indent="-285750" algn="l" defTabSz="457200" rtl="0" eaLnBrk="1" fontAlgn="ctr" latinLnBrk="0" hangingPunct="1">
                        <a:buFont typeface="Arial" panose="020B0604020202020204" pitchFamily="34" charset="0"/>
                        <a:buChar char="•"/>
                      </a:pPr>
                      <a:r>
                        <a:rPr lang="en-US" sz="1400" b="1" u="none" strike="noStrike" kern="1200" dirty="0">
                          <a:solidFill>
                            <a:schemeClr val="dk1"/>
                          </a:solidFill>
                          <a:effectLst/>
                          <a:latin typeface="Arial" panose="020B0604020202020204" pitchFamily="34" charset="0"/>
                          <a:ea typeface="+mn-ea"/>
                          <a:cs typeface="Arial" panose="020B0604020202020204" pitchFamily="34" charset="0"/>
                        </a:rPr>
                        <a:t>DG battery low     </a:t>
                      </a:r>
                    </a:p>
                  </a:txBody>
                  <a:tcPr marL="9525" marR="9525" marT="9525" marB="0" anchor="ctr">
                    <a:noFill/>
                  </a:tcPr>
                </a:tc>
                <a:extLst>
                  <a:ext uri="{0D108BD9-81ED-4DB2-BD59-A6C34878D82A}">
                    <a16:rowId xmlns:a16="http://schemas.microsoft.com/office/drawing/2014/main" val="349889785"/>
                  </a:ext>
                </a:extLst>
              </a:tr>
              <a:tr h="304800">
                <a:tc>
                  <a:txBody>
                    <a:bodyPr/>
                    <a:lstStyle/>
                    <a:p>
                      <a:pPr marL="285750" indent="-285750" algn="l" defTabSz="457200" rtl="0" eaLnBrk="1" fontAlgn="ctr" latinLnBrk="0" hangingPunct="1">
                        <a:buFont typeface="Arial" panose="020B0604020202020204" pitchFamily="34" charset="0"/>
                        <a:buChar char="•"/>
                      </a:pPr>
                      <a:r>
                        <a:rPr lang="en-US" sz="1400" b="1" u="none" strike="noStrike" kern="1200" dirty="0">
                          <a:solidFill>
                            <a:schemeClr val="dk1"/>
                          </a:solidFill>
                          <a:effectLst/>
                          <a:latin typeface="Arial" panose="020B0604020202020204" pitchFamily="34" charset="0"/>
                          <a:ea typeface="+mn-ea"/>
                          <a:cs typeface="Arial" panose="020B0604020202020204" pitchFamily="34" charset="0"/>
                        </a:rPr>
                        <a:t>Overload.</a:t>
                      </a:r>
                    </a:p>
                  </a:txBody>
                  <a:tcPr marL="9525" marR="9525" marT="9525" marB="0" anchor="ctr">
                    <a:noFill/>
                  </a:tcPr>
                </a:tc>
                <a:extLst>
                  <a:ext uri="{0D108BD9-81ED-4DB2-BD59-A6C34878D82A}">
                    <a16:rowId xmlns:a16="http://schemas.microsoft.com/office/drawing/2014/main" val="300896955"/>
                  </a:ext>
                </a:extLst>
              </a:tr>
            </a:tbl>
          </a:graphicData>
        </a:graphic>
      </p:graphicFrame>
      <p:sp>
        <p:nvSpPr>
          <p:cNvPr id="7" name="Rectangle 6">
            <a:extLst>
              <a:ext uri="{FF2B5EF4-FFF2-40B4-BE49-F238E27FC236}">
                <a16:creationId xmlns:a16="http://schemas.microsoft.com/office/drawing/2014/main" id="{D230C5F1-D0A0-4A80-A68B-FCDD0FF0DE6E}"/>
              </a:ext>
            </a:extLst>
          </p:cNvPr>
          <p:cNvSpPr/>
          <p:nvPr/>
        </p:nvSpPr>
        <p:spPr>
          <a:xfrm>
            <a:off x="1069654" y="608877"/>
            <a:ext cx="6245546" cy="430887"/>
          </a:xfrm>
          <a:prstGeom prst="rect">
            <a:avLst/>
          </a:prstGeom>
        </p:spPr>
        <p:txBody>
          <a:bodyPr wrap="square">
            <a:spAutoFit/>
          </a:bodyPr>
          <a:lstStyle/>
          <a:p>
            <a:pPr algn="just">
              <a:defRPr/>
            </a:pPr>
            <a:r>
              <a:rPr lang="en-US" sz="2200" b="1" dirty="0">
                <a:solidFill>
                  <a:srgbClr val="C00000"/>
                </a:solidFill>
                <a:latin typeface="Arial" pitchFamily="34" charset="0"/>
                <a:ea typeface="Times New Roman" panose="02020603050405020304" pitchFamily="18" charset="0"/>
                <a:cs typeface="Arial" pitchFamily="34" charset="0"/>
              </a:rPr>
              <a:t>Dual DG Digital Monitoring Parameter</a:t>
            </a:r>
            <a:endParaRPr lang="en-US" sz="2200" b="1" dirty="0">
              <a:latin typeface="Arial" pitchFamily="34" charset="0"/>
              <a:ea typeface="Times New Roman" panose="02020603050405020304" pitchFamily="18" charset="0"/>
              <a:cs typeface="Arial" pitchFamily="34" charset="0"/>
            </a:endParaRPr>
          </a:p>
        </p:txBody>
      </p:sp>
      <p:pic>
        <p:nvPicPr>
          <p:cNvPr id="9" name="Picture 2">
            <a:extLst>
              <a:ext uri="{FF2B5EF4-FFF2-40B4-BE49-F238E27FC236}">
                <a16:creationId xmlns:a16="http://schemas.microsoft.com/office/drawing/2014/main" id="{A02A1659-0EBA-4FD2-89AE-12CBF95E7444}"/>
              </a:ext>
            </a:extLst>
          </p:cNvPr>
          <p:cNvPicPr>
            <a:picLocks noChangeAspect="1" noChangeArrowheads="1"/>
          </p:cNvPicPr>
          <p:nvPr/>
        </p:nvPicPr>
        <p:blipFill>
          <a:blip r:embed="rId3" cstate="print"/>
          <a:srcRect/>
          <a:stretch>
            <a:fillRect/>
          </a:stretch>
        </p:blipFill>
        <p:spPr bwMode="auto">
          <a:xfrm>
            <a:off x="11123144" y="536794"/>
            <a:ext cx="851545" cy="794189"/>
          </a:xfrm>
          <a:prstGeom prst="rect">
            <a:avLst/>
          </a:prstGeom>
          <a:ln>
            <a:noFill/>
          </a:ln>
          <a:effectLst>
            <a:softEdge rad="112500"/>
          </a:effectLst>
        </p:spPr>
      </p:pic>
    </p:spTree>
    <p:extLst>
      <p:ext uri="{BB962C8B-B14F-4D97-AF65-F5344CB8AC3E}">
        <p14:creationId xmlns:p14="http://schemas.microsoft.com/office/powerpoint/2010/main" val="12460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73379E-D7FB-4F37-97F3-AC720E792B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2" name="Table 1">
            <a:extLst>
              <a:ext uri="{FF2B5EF4-FFF2-40B4-BE49-F238E27FC236}">
                <a16:creationId xmlns:a16="http://schemas.microsoft.com/office/drawing/2014/main" id="{65E38A5A-4827-4BF7-BDDD-C21111EB7B08}"/>
              </a:ext>
            </a:extLst>
          </p:cNvPr>
          <p:cNvGraphicFramePr>
            <a:graphicFrameLocks noGrp="1"/>
          </p:cNvGraphicFramePr>
          <p:nvPr>
            <p:extLst>
              <p:ext uri="{D42A27DB-BD31-4B8C-83A1-F6EECF244321}">
                <p14:modId xmlns:p14="http://schemas.microsoft.com/office/powerpoint/2010/main" val="3453171537"/>
              </p:ext>
            </p:extLst>
          </p:nvPr>
        </p:nvGraphicFramePr>
        <p:xfrm>
          <a:off x="1256637" y="1648641"/>
          <a:ext cx="3348012" cy="2314575"/>
        </p:xfrm>
        <a:graphic>
          <a:graphicData uri="http://schemas.openxmlformats.org/drawingml/2006/table">
            <a:tbl>
              <a:tblPr>
                <a:tableStyleId>{5C22544A-7EE6-4342-B048-85BDC9FD1C3A}</a:tableStyleId>
              </a:tblPr>
              <a:tblGrid>
                <a:gridCol w="3348012">
                  <a:extLst>
                    <a:ext uri="{9D8B030D-6E8A-4147-A177-3AD203B41FA5}">
                      <a16:colId xmlns:a16="http://schemas.microsoft.com/office/drawing/2014/main" val="3172763684"/>
                    </a:ext>
                  </a:extLst>
                </a:gridCol>
              </a:tblGrid>
              <a:tr h="295275">
                <a:tc>
                  <a:txBody>
                    <a:bodyPr/>
                    <a:lstStyle/>
                    <a:p>
                      <a:pPr marL="285750" indent="-285750" algn="l" fontAlgn="b">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Mains Fail</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47595754"/>
                  </a:ext>
                </a:extLst>
              </a:tr>
              <a:tr h="266700">
                <a:tc>
                  <a:txBody>
                    <a:bodyPr/>
                    <a:lstStyle/>
                    <a:p>
                      <a:pPr marL="285750" indent="-285750" algn="l" fontAlgn="b">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Load on DG-1</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170537977"/>
                  </a:ext>
                </a:extLst>
              </a:tr>
              <a:tr h="266700">
                <a:tc>
                  <a:txBody>
                    <a:bodyPr/>
                    <a:lstStyle/>
                    <a:p>
                      <a:pPr marL="285750" indent="-285750" algn="l" fontAlgn="b">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Load on DG-2</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1326622299"/>
                  </a:ext>
                </a:extLst>
              </a:tr>
              <a:tr h="295275">
                <a:tc>
                  <a:txBody>
                    <a:bodyPr/>
                    <a:lstStyle/>
                    <a:p>
                      <a:pPr marL="285750" indent="-285750" algn="l" fontAlgn="b">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DG Fail to Start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460600424"/>
                  </a:ext>
                </a:extLst>
              </a:tr>
              <a:tr h="295275">
                <a:tc>
                  <a:txBody>
                    <a:bodyPr/>
                    <a:lstStyle/>
                    <a:p>
                      <a:pPr marL="285750" indent="-285750" algn="l" fontAlgn="b">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DG Fail To Stop</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3083637322"/>
                  </a:ext>
                </a:extLst>
              </a:tr>
              <a:tr h="295275">
                <a:tc>
                  <a:txBody>
                    <a:bodyPr/>
                    <a:lstStyle/>
                    <a:p>
                      <a:pPr marL="285750" indent="-285750" algn="l" fontAlgn="b">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DG Common Fault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4163519497"/>
                  </a:ext>
                </a:extLst>
              </a:tr>
              <a:tr h="295275">
                <a:tc>
                  <a:txBody>
                    <a:bodyPr/>
                    <a:lstStyle/>
                    <a:p>
                      <a:pPr marL="285750" indent="-285750" algn="l" fontAlgn="b">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HCT/HWT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3220572599"/>
                  </a:ext>
                </a:extLst>
              </a:tr>
              <a:tr h="304800">
                <a:tc>
                  <a:txBody>
                    <a:bodyPr/>
                    <a:lstStyle/>
                    <a:p>
                      <a:pPr marL="285750" indent="-285750" algn="l" fontAlgn="b">
                        <a:buFont typeface="Arial" panose="020B0604020202020204" pitchFamily="34" charset="0"/>
                        <a:buChar char="•"/>
                      </a:pPr>
                      <a:r>
                        <a:rPr lang="en-US" sz="1400" b="1" u="none" strike="noStrike" dirty="0">
                          <a:effectLst/>
                          <a:latin typeface="Arial" panose="020B0604020202020204" pitchFamily="34" charset="0"/>
                          <a:cs typeface="Arial" panose="020B0604020202020204" pitchFamily="34" charset="0"/>
                        </a:rPr>
                        <a:t>LLOP</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143277679"/>
                  </a:ext>
                </a:extLst>
              </a:tr>
            </a:tbl>
          </a:graphicData>
        </a:graphic>
      </p:graphicFrame>
      <p:graphicFrame>
        <p:nvGraphicFramePr>
          <p:cNvPr id="4" name="Table 3">
            <a:extLst>
              <a:ext uri="{FF2B5EF4-FFF2-40B4-BE49-F238E27FC236}">
                <a16:creationId xmlns:a16="http://schemas.microsoft.com/office/drawing/2014/main" id="{5D61544E-6A54-41B9-86F6-495A5E3EF27E}"/>
              </a:ext>
            </a:extLst>
          </p:cNvPr>
          <p:cNvGraphicFramePr>
            <a:graphicFrameLocks noGrp="1"/>
          </p:cNvGraphicFramePr>
          <p:nvPr>
            <p:extLst>
              <p:ext uri="{D42A27DB-BD31-4B8C-83A1-F6EECF244321}">
                <p14:modId xmlns:p14="http://schemas.microsoft.com/office/powerpoint/2010/main" val="3875713891"/>
              </p:ext>
            </p:extLst>
          </p:nvPr>
        </p:nvGraphicFramePr>
        <p:xfrm>
          <a:off x="5302347" y="1648641"/>
          <a:ext cx="3647815" cy="1457325"/>
        </p:xfrm>
        <a:graphic>
          <a:graphicData uri="http://schemas.openxmlformats.org/drawingml/2006/table">
            <a:tbl>
              <a:tblPr>
                <a:tableStyleId>{5C22544A-7EE6-4342-B048-85BDC9FD1C3A}</a:tableStyleId>
              </a:tblPr>
              <a:tblGrid>
                <a:gridCol w="3647815">
                  <a:extLst>
                    <a:ext uri="{9D8B030D-6E8A-4147-A177-3AD203B41FA5}">
                      <a16:colId xmlns:a16="http://schemas.microsoft.com/office/drawing/2014/main" val="2348775963"/>
                    </a:ext>
                  </a:extLst>
                </a:gridCol>
              </a:tblGrid>
              <a:tr h="295275">
                <a:tc>
                  <a:txBody>
                    <a:bodyPr/>
                    <a:lstStyle/>
                    <a:p>
                      <a:pPr marL="285750" indent="-285750" algn="l" defTabSz="457200" rtl="0" eaLnBrk="1" fontAlgn="b" latinLnBrk="0" hangingPunct="1">
                        <a:buFont typeface="Arial" panose="020B0604020202020204" pitchFamily="34" charset="0"/>
                        <a:buChar char="•"/>
                      </a:pPr>
                      <a:r>
                        <a:rPr lang="en-US" sz="1400" b="1" u="none" strike="noStrike" kern="1200" dirty="0">
                          <a:solidFill>
                            <a:schemeClr val="dk1"/>
                          </a:solidFill>
                          <a:effectLst/>
                          <a:latin typeface="Arial" panose="020B0604020202020204" pitchFamily="34" charset="0"/>
                          <a:ea typeface="+mn-ea"/>
                          <a:cs typeface="Arial" panose="020B0604020202020204" pitchFamily="34" charset="0"/>
                        </a:rPr>
                        <a:t>LFL</a:t>
                      </a:r>
                    </a:p>
                  </a:txBody>
                  <a:tcPr marL="9525" marR="9525" marT="9525" marB="0" anchor="b">
                    <a:noFill/>
                  </a:tcPr>
                </a:tc>
                <a:extLst>
                  <a:ext uri="{0D108BD9-81ED-4DB2-BD59-A6C34878D82A}">
                    <a16:rowId xmlns:a16="http://schemas.microsoft.com/office/drawing/2014/main" val="1327113507"/>
                  </a:ext>
                </a:extLst>
              </a:tr>
              <a:tr h="295275">
                <a:tc>
                  <a:txBody>
                    <a:bodyPr/>
                    <a:lstStyle/>
                    <a:p>
                      <a:pPr marL="285750" indent="-285750" algn="l" defTabSz="457200" rtl="0" eaLnBrk="1" fontAlgn="b" latinLnBrk="0" hangingPunct="1">
                        <a:buFont typeface="Arial" panose="020B0604020202020204" pitchFamily="34" charset="0"/>
                        <a:buChar char="•"/>
                      </a:pPr>
                      <a:r>
                        <a:rPr lang="en-US" sz="1400" b="1" u="none" strike="noStrike" kern="1200" dirty="0">
                          <a:solidFill>
                            <a:schemeClr val="dk1"/>
                          </a:solidFill>
                          <a:effectLst/>
                          <a:latin typeface="Arial" panose="020B0604020202020204" pitchFamily="34" charset="0"/>
                          <a:ea typeface="+mn-ea"/>
                          <a:cs typeface="Arial" panose="020B0604020202020204" pitchFamily="34" charset="0"/>
                        </a:rPr>
                        <a:t>Over Speed</a:t>
                      </a:r>
                    </a:p>
                  </a:txBody>
                  <a:tcPr marL="9525" marR="9525" marT="9525" marB="0" anchor="b">
                    <a:noFill/>
                  </a:tcPr>
                </a:tc>
                <a:extLst>
                  <a:ext uri="{0D108BD9-81ED-4DB2-BD59-A6C34878D82A}">
                    <a16:rowId xmlns:a16="http://schemas.microsoft.com/office/drawing/2014/main" val="2904436843"/>
                  </a:ext>
                </a:extLst>
              </a:tr>
              <a:tr h="266700">
                <a:tc>
                  <a:txBody>
                    <a:bodyPr/>
                    <a:lstStyle/>
                    <a:p>
                      <a:pPr marL="285750" indent="-285750" algn="l" defTabSz="457200" rtl="0" eaLnBrk="1" fontAlgn="b" latinLnBrk="0" hangingPunct="1">
                        <a:buFont typeface="Arial" panose="020B0604020202020204" pitchFamily="34" charset="0"/>
                        <a:buChar char="•"/>
                      </a:pPr>
                      <a:r>
                        <a:rPr lang="en-US" sz="1400" b="1" u="none" strike="noStrike" kern="1200" dirty="0">
                          <a:solidFill>
                            <a:schemeClr val="dk1"/>
                          </a:solidFill>
                          <a:effectLst/>
                          <a:latin typeface="Arial" panose="020B0604020202020204" pitchFamily="34" charset="0"/>
                          <a:ea typeface="+mn-ea"/>
                          <a:cs typeface="Arial" panose="020B0604020202020204" pitchFamily="34" charset="0"/>
                        </a:rPr>
                        <a:t>Fire/ Smoke</a:t>
                      </a:r>
                    </a:p>
                  </a:txBody>
                  <a:tcPr marL="9525" marR="9525" marT="9525" marB="0" anchor="b">
                    <a:noFill/>
                  </a:tcPr>
                </a:tc>
                <a:extLst>
                  <a:ext uri="{0D108BD9-81ED-4DB2-BD59-A6C34878D82A}">
                    <a16:rowId xmlns:a16="http://schemas.microsoft.com/office/drawing/2014/main" val="1558045662"/>
                  </a:ext>
                </a:extLst>
              </a:tr>
              <a:tr h="295275">
                <a:tc>
                  <a:txBody>
                    <a:bodyPr/>
                    <a:lstStyle/>
                    <a:p>
                      <a:pPr marL="285750" indent="-285750" algn="l" defTabSz="457200" rtl="0" eaLnBrk="1" fontAlgn="b" latinLnBrk="0" hangingPunct="1">
                        <a:buFont typeface="Arial" panose="020B0604020202020204" pitchFamily="34" charset="0"/>
                        <a:buChar char="•"/>
                      </a:pPr>
                      <a:r>
                        <a:rPr lang="en-US" sz="1400" b="1" u="none" strike="noStrike" kern="1200" dirty="0">
                          <a:solidFill>
                            <a:schemeClr val="dk1"/>
                          </a:solidFill>
                          <a:effectLst/>
                          <a:latin typeface="Arial" panose="020B0604020202020204" pitchFamily="34" charset="0"/>
                          <a:ea typeface="+mn-ea"/>
                          <a:cs typeface="Arial" panose="020B0604020202020204" pitchFamily="34" charset="0"/>
                        </a:rPr>
                        <a:t>Over Load</a:t>
                      </a:r>
                    </a:p>
                  </a:txBody>
                  <a:tcPr marL="9525" marR="9525" marT="9525" marB="0" anchor="b">
                    <a:noFill/>
                  </a:tcPr>
                </a:tc>
                <a:extLst>
                  <a:ext uri="{0D108BD9-81ED-4DB2-BD59-A6C34878D82A}">
                    <a16:rowId xmlns:a16="http://schemas.microsoft.com/office/drawing/2014/main" val="2589144694"/>
                  </a:ext>
                </a:extLst>
              </a:tr>
              <a:tr h="304800">
                <a:tc>
                  <a:txBody>
                    <a:bodyPr/>
                    <a:lstStyle/>
                    <a:p>
                      <a:pPr marL="285750" indent="-285750" algn="l" defTabSz="457200" rtl="0" eaLnBrk="1" fontAlgn="b" latinLnBrk="0" hangingPunct="1">
                        <a:buFont typeface="Arial" panose="020B0604020202020204" pitchFamily="34" charset="0"/>
                        <a:buChar char="•"/>
                      </a:pPr>
                      <a:r>
                        <a:rPr lang="en-US" sz="1400" b="1" u="none" strike="noStrike" kern="1200" dirty="0">
                          <a:solidFill>
                            <a:schemeClr val="dk1"/>
                          </a:solidFill>
                          <a:effectLst/>
                          <a:latin typeface="Arial" panose="020B0604020202020204" pitchFamily="34" charset="0"/>
                          <a:ea typeface="+mn-ea"/>
                          <a:cs typeface="Arial" panose="020B0604020202020204" pitchFamily="34" charset="0"/>
                        </a:rPr>
                        <a:t>High Room Temperature</a:t>
                      </a:r>
                    </a:p>
                  </a:txBody>
                  <a:tcPr marL="9525" marR="9525" marT="9525" marB="0" anchor="b">
                    <a:noFill/>
                  </a:tcPr>
                </a:tc>
                <a:extLst>
                  <a:ext uri="{0D108BD9-81ED-4DB2-BD59-A6C34878D82A}">
                    <a16:rowId xmlns:a16="http://schemas.microsoft.com/office/drawing/2014/main" val="2530741679"/>
                  </a:ext>
                </a:extLst>
              </a:tr>
            </a:tbl>
          </a:graphicData>
        </a:graphic>
      </p:graphicFrame>
      <p:sp>
        <p:nvSpPr>
          <p:cNvPr id="7" name="Rectangle 6">
            <a:extLst>
              <a:ext uri="{FF2B5EF4-FFF2-40B4-BE49-F238E27FC236}">
                <a16:creationId xmlns:a16="http://schemas.microsoft.com/office/drawing/2014/main" id="{888184D4-3FA3-4226-81FA-B5715BD6A09C}"/>
              </a:ext>
            </a:extLst>
          </p:cNvPr>
          <p:cNvSpPr/>
          <p:nvPr/>
        </p:nvSpPr>
        <p:spPr>
          <a:xfrm>
            <a:off x="1069654" y="608877"/>
            <a:ext cx="6245546" cy="430887"/>
          </a:xfrm>
          <a:prstGeom prst="rect">
            <a:avLst/>
          </a:prstGeom>
        </p:spPr>
        <p:txBody>
          <a:bodyPr wrap="square">
            <a:spAutoFit/>
          </a:bodyPr>
          <a:lstStyle/>
          <a:p>
            <a:pPr algn="just">
              <a:defRPr/>
            </a:pPr>
            <a:r>
              <a:rPr lang="en-US" sz="2200" b="1" dirty="0">
                <a:solidFill>
                  <a:srgbClr val="C00000"/>
                </a:solidFill>
                <a:latin typeface="Arial" pitchFamily="34" charset="0"/>
                <a:ea typeface="Times New Roman" panose="02020603050405020304" pitchFamily="18" charset="0"/>
                <a:cs typeface="Arial" pitchFamily="34" charset="0"/>
              </a:rPr>
              <a:t>Dual DG Digital Alarm PF Contact</a:t>
            </a:r>
            <a:endParaRPr lang="en-US" sz="2200" b="1" dirty="0">
              <a:latin typeface="Arial" pitchFamily="34" charset="0"/>
              <a:ea typeface="Times New Roman" panose="02020603050405020304" pitchFamily="18" charset="0"/>
              <a:cs typeface="Arial" pitchFamily="34" charset="0"/>
            </a:endParaRPr>
          </a:p>
        </p:txBody>
      </p:sp>
      <p:pic>
        <p:nvPicPr>
          <p:cNvPr id="9" name="Picture 2">
            <a:extLst>
              <a:ext uri="{FF2B5EF4-FFF2-40B4-BE49-F238E27FC236}">
                <a16:creationId xmlns:a16="http://schemas.microsoft.com/office/drawing/2014/main" id="{9058DE85-FF77-485F-9493-A14790E03B2D}"/>
              </a:ext>
            </a:extLst>
          </p:cNvPr>
          <p:cNvPicPr>
            <a:picLocks noChangeAspect="1" noChangeArrowheads="1"/>
          </p:cNvPicPr>
          <p:nvPr/>
        </p:nvPicPr>
        <p:blipFill>
          <a:blip r:embed="rId3" cstate="print"/>
          <a:srcRect/>
          <a:stretch>
            <a:fillRect/>
          </a:stretch>
        </p:blipFill>
        <p:spPr bwMode="auto">
          <a:xfrm>
            <a:off x="11123144" y="536794"/>
            <a:ext cx="851545" cy="794189"/>
          </a:xfrm>
          <a:prstGeom prst="rect">
            <a:avLst/>
          </a:prstGeom>
          <a:ln>
            <a:noFill/>
          </a:ln>
          <a:effectLst>
            <a:softEdge rad="112500"/>
          </a:effectLst>
        </p:spPr>
      </p:pic>
    </p:spTree>
    <p:extLst>
      <p:ext uri="{BB962C8B-B14F-4D97-AF65-F5344CB8AC3E}">
        <p14:creationId xmlns:p14="http://schemas.microsoft.com/office/powerpoint/2010/main" val="28501485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Facet</Template>
  <TotalTime>5721</TotalTime>
  <Words>539</Words>
  <Application>Microsoft Office PowerPoint</Application>
  <PresentationFormat>Widescreen</PresentationFormat>
  <Paragraphs>75</Paragraphs>
  <Slides>10</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4" baseType="lpstr">
      <vt:lpstr>Arial</vt:lpstr>
      <vt:lpstr>Garamond</vt:lpstr>
      <vt:lpstr>Organic</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sysinfra</dc:creator>
  <cp:lastModifiedBy>Manish Nayyar</cp:lastModifiedBy>
  <cp:revision>232</cp:revision>
  <dcterms:created xsi:type="dcterms:W3CDTF">2017-10-25T07:57:12Z</dcterms:created>
  <dcterms:modified xsi:type="dcterms:W3CDTF">2022-05-05T05:41:04Z</dcterms:modified>
</cp:coreProperties>
</file>