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99" r:id="rId1"/>
  </p:sldMasterIdLst>
  <p:notesMasterIdLst>
    <p:notesMasterId r:id="rId7"/>
  </p:notesMasterIdLst>
  <p:sldIdLst>
    <p:sldId id="256" r:id="rId2"/>
    <p:sldId id="306" r:id="rId3"/>
    <p:sldId id="307" r:id="rId4"/>
    <p:sldId id="308" r:id="rId5"/>
    <p:sldId id="27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2035"/>
    <a:srgbClr val="E7031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330" y="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Google Shape;16389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90" name="Google Shape;16390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91" name="Google Shape;16391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92" name="Google Shape;16392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93" name="Google Shape;16393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94" name="Google Shape;16394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4" name="Google Shape;1680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05" name="Google Shape;1680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0" name="Google Shape;17010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11" name="Google Shape;1701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12025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6710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123239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5774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991839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6170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5262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493446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spTree>
      <p:nvGrpSpPr>
        <p:cNvPr id="1" name="Shape 16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2" name="Google Shape;16402;p2"/>
          <p:cNvSpPr>
            <a:spLocks noGrp="1"/>
          </p:cNvSpPr>
          <p:nvPr>
            <p:ph type="pic" idx="2"/>
          </p:nvPr>
        </p:nvSpPr>
        <p:spPr>
          <a:xfrm>
            <a:off x="458724" y="457200"/>
            <a:ext cx="11274600" cy="5943600"/>
          </a:xfrm>
          <a:prstGeom prst="rect">
            <a:avLst/>
          </a:prstGeom>
          <a:noFill/>
          <a:ln>
            <a:noFill/>
          </a:ln>
        </p:spPr>
      </p:sp>
      <p:sp>
        <p:nvSpPr>
          <p:cNvPr id="16403" name="Google Shape;16403;p2"/>
          <p:cNvSpPr>
            <a:spLocks noGrp="1"/>
          </p:cNvSpPr>
          <p:nvPr>
            <p:ph type="pic" idx="3"/>
          </p:nvPr>
        </p:nvSpPr>
        <p:spPr>
          <a:xfrm>
            <a:off x="5364480" y="1746127"/>
            <a:ext cx="1463100" cy="987600"/>
          </a:xfrm>
          <a:prstGeom prst="rect">
            <a:avLst/>
          </a:prstGeom>
          <a:noFill/>
          <a:ln>
            <a:noFill/>
          </a:ln>
        </p:spPr>
      </p:sp>
      <p:sp>
        <p:nvSpPr>
          <p:cNvPr id="16404" name="Google Shape;16404;p2"/>
          <p:cNvSpPr txBox="1">
            <a:spLocks noGrp="1"/>
          </p:cNvSpPr>
          <p:nvPr>
            <p:ph type="ctrTitle"/>
          </p:nvPr>
        </p:nvSpPr>
        <p:spPr>
          <a:xfrm>
            <a:off x="458724" y="3252538"/>
            <a:ext cx="11274600" cy="1348800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Calibri"/>
              <a:buNone/>
              <a:defRPr sz="5500"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05" name="Google Shape;16405;p2"/>
          <p:cNvSpPr txBox="1">
            <a:spLocks noGrp="1"/>
          </p:cNvSpPr>
          <p:nvPr>
            <p:ph type="subTitle" idx="1"/>
          </p:nvPr>
        </p:nvSpPr>
        <p:spPr>
          <a:xfrm>
            <a:off x="458724" y="4628730"/>
            <a:ext cx="11274600" cy="1772100"/>
          </a:xfrm>
          <a:prstGeom prst="rect">
            <a:avLst/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252000" rIns="90000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32666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16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7" name="Google Shape;16407;p3"/>
          <p:cNvSpPr>
            <a:spLocks noGrp="1"/>
          </p:cNvSpPr>
          <p:nvPr>
            <p:ph type="pic" idx="2"/>
          </p:nvPr>
        </p:nvSpPr>
        <p:spPr>
          <a:xfrm>
            <a:off x="458724" y="457200"/>
            <a:ext cx="11274600" cy="5943600"/>
          </a:xfrm>
          <a:prstGeom prst="rect">
            <a:avLst/>
          </a:prstGeom>
          <a:noFill/>
          <a:ln>
            <a:noFill/>
          </a:ln>
        </p:spPr>
      </p:sp>
      <p:sp>
        <p:nvSpPr>
          <p:cNvPr id="16408" name="Google Shape;16408;p3"/>
          <p:cNvSpPr>
            <a:spLocks noGrp="1"/>
          </p:cNvSpPr>
          <p:nvPr>
            <p:ph type="pic" idx="3"/>
          </p:nvPr>
        </p:nvSpPr>
        <p:spPr>
          <a:xfrm>
            <a:off x="907903" y="4991383"/>
            <a:ext cx="1463100" cy="987600"/>
          </a:xfrm>
          <a:prstGeom prst="rect">
            <a:avLst/>
          </a:prstGeom>
          <a:noFill/>
          <a:ln>
            <a:noFill/>
          </a:ln>
        </p:spPr>
      </p:sp>
      <p:sp>
        <p:nvSpPr>
          <p:cNvPr id="16409" name="Google Shape;16409;p3"/>
          <p:cNvSpPr txBox="1">
            <a:spLocks noGrp="1"/>
          </p:cNvSpPr>
          <p:nvPr>
            <p:ph type="body" idx="1"/>
          </p:nvPr>
        </p:nvSpPr>
        <p:spPr>
          <a:xfrm>
            <a:off x="458788" y="2028825"/>
            <a:ext cx="4727700" cy="7287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txBody>
          <a:bodyPr spcFirstLastPara="1" wrap="square" lIns="396000" tIns="45700" rIns="91425" bIns="45700" anchor="ctr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10" name="Google Shape;16410;p3"/>
          <p:cNvSpPr txBox="1">
            <a:spLocks noGrp="1"/>
          </p:cNvSpPr>
          <p:nvPr>
            <p:ph type="title"/>
          </p:nvPr>
        </p:nvSpPr>
        <p:spPr>
          <a:xfrm>
            <a:off x="458788" y="2754601"/>
            <a:ext cx="4726800" cy="1861200"/>
          </a:xfrm>
          <a:prstGeom prst="rect">
            <a:avLst/>
          </a:prstGeom>
          <a:solidFill>
            <a:schemeClr val="lt1">
              <a:alpha val="49800"/>
            </a:schemeClr>
          </a:solidFill>
          <a:ln>
            <a:noFill/>
          </a:ln>
        </p:spPr>
        <p:txBody>
          <a:bodyPr spcFirstLastPara="1" wrap="square" lIns="396000" tIns="0" rIns="0" bIns="0" anchor="ctr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Calibri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28992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3780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65638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0732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04304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9210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8654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9747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600040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926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https://sysinfra.i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ales@sysinfra.in" TargetMode="External"/><Relationship Id="rId5" Type="http://schemas.openxmlformats.org/officeDocument/2006/relationships/hyperlink" Target="tel:+91-011-35004142;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5B739844-70AB-4FCE-86F5-0A470D69DBC4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tretch>
            <a:fillRect/>
          </a:stretch>
        </p:blipFill>
        <p:spPr>
          <a:xfrm>
            <a:off x="0" y="26504"/>
            <a:ext cx="12192001" cy="5099625"/>
          </a:xfrm>
        </p:spPr>
      </p:pic>
      <p:sp>
        <p:nvSpPr>
          <p:cNvPr id="16807" name="Google Shape;16807;p31"/>
          <p:cNvSpPr txBox="1">
            <a:spLocks noGrp="1"/>
          </p:cNvSpPr>
          <p:nvPr>
            <p:ph type="subTitle" idx="1"/>
          </p:nvPr>
        </p:nvSpPr>
        <p:spPr>
          <a:xfrm>
            <a:off x="-1" y="4848900"/>
            <a:ext cx="12191999" cy="2009100"/>
          </a:xfrm>
          <a:prstGeom prst="rect">
            <a:avLst/>
          </a:prstGeom>
          <a:solidFill>
            <a:srgbClr val="2F415A"/>
          </a:solidFill>
          <a:ln>
            <a:noFill/>
          </a:ln>
        </p:spPr>
        <p:txBody>
          <a:bodyPr spcFirstLastPara="1" wrap="square" lIns="91425" tIns="252000" rIns="900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dirty="0"/>
              <a:t>	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dirty="0"/>
              <a:t>                                 </a:t>
            </a:r>
            <a:endParaRPr dirty="0"/>
          </a:p>
        </p:txBody>
      </p:sp>
      <p:sp>
        <p:nvSpPr>
          <p:cNvPr id="12" name="Google Shape;16809;p31">
            <a:extLst>
              <a:ext uri="{FF2B5EF4-FFF2-40B4-BE49-F238E27FC236}">
                <a16:creationId xmlns:a16="http://schemas.microsoft.com/office/drawing/2014/main" id="{A42CF3CD-7B3D-400E-BD99-EDC8CA22C72D}"/>
              </a:ext>
            </a:extLst>
          </p:cNvPr>
          <p:cNvSpPr txBox="1">
            <a:spLocks/>
          </p:cNvSpPr>
          <p:nvPr/>
        </p:nvSpPr>
        <p:spPr>
          <a:xfrm>
            <a:off x="-4" y="5099624"/>
            <a:ext cx="12191998" cy="17583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Calibri"/>
              <a:buNone/>
              <a:defRPr sz="5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000"/>
            </a:pPr>
            <a:r>
              <a:rPr lang="en-GB" sz="4000" dirty="0">
                <a:solidFill>
                  <a:srgbClr val="FFC000"/>
                </a:solidFill>
              </a:rPr>
              <a:t>Remote Monitoring Solution </a:t>
            </a:r>
            <a:br>
              <a:rPr lang="en-GB" sz="4000" dirty="0">
                <a:solidFill>
                  <a:srgbClr val="FFC000"/>
                </a:solidFill>
              </a:rPr>
            </a:br>
            <a:r>
              <a:rPr lang="en-GB" sz="4000" dirty="0">
                <a:solidFill>
                  <a:srgbClr val="FFC000"/>
                </a:solidFill>
              </a:rPr>
              <a:t>for telecom sites</a:t>
            </a:r>
            <a:br>
              <a:rPr lang="en-GB" sz="4000" dirty="0">
                <a:solidFill>
                  <a:srgbClr val="FFC000"/>
                </a:solidFill>
              </a:rPr>
            </a:br>
            <a:r>
              <a:rPr lang="en-GB" sz="2400" dirty="0">
                <a:solidFill>
                  <a:srgbClr val="FFC000"/>
                </a:solidFill>
              </a:rPr>
              <a:t>using Artificial Intelligence &amp; Machine Learning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89FCCC-B1D4-4910-9751-3C095DA5DF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110" y="393683"/>
            <a:ext cx="5730737" cy="9022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7B5679-6C69-4A4B-8CC1-DA32E686A6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8DA2A3F-8204-429A-98A2-D5071CC94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589" y="400819"/>
            <a:ext cx="1575010" cy="1468925"/>
          </a:xfrm>
          <a:prstGeom prst="roundRect">
            <a:avLst>
              <a:gd name="adj" fmla="val 3572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EF4212D-62C4-4B54-98E8-FE27B7084C44}"/>
              </a:ext>
            </a:extLst>
          </p:cNvPr>
          <p:cNvSpPr/>
          <p:nvPr/>
        </p:nvSpPr>
        <p:spPr>
          <a:xfrm>
            <a:off x="262589" y="6003570"/>
            <a:ext cx="67459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SYSTEM INFRA SOLUTIONS PRIVATE LIMITED</a:t>
            </a:r>
            <a:endParaRPr lang="en-US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DBD8C9-D4E0-26EA-9BAD-920865EBB9B2}"/>
              </a:ext>
            </a:extLst>
          </p:cNvPr>
          <p:cNvSpPr txBox="1"/>
          <p:nvPr/>
        </p:nvSpPr>
        <p:spPr>
          <a:xfrm>
            <a:off x="-459263" y="6420493"/>
            <a:ext cx="6184556" cy="264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lnSpc>
                <a:spcPct val="80000"/>
              </a:lnSpc>
              <a:buFont typeface="Wingdings 3" panose="05040102010807070707" pitchFamily="18" charset="2"/>
              <a:buNone/>
            </a:pP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(An ISO 9001:2015, 14001:2015, 45001:2018 certified company)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49"/>
    </mc:Choice>
    <mc:Fallback xmlns="">
      <p:transition spd="slow" advTm="384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934F43-048B-4499-AD31-D8AFDE393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80631" y="119988"/>
            <a:ext cx="2952904" cy="547277"/>
          </a:xfrm>
          <a:solidFill>
            <a:schemeClr val="accent2">
              <a:alpha val="60000"/>
            </a:schemeClr>
          </a:solidFill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AMF Panel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DED67F9-1E9B-4DA8-8E57-499477EE5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1823" y="2934944"/>
            <a:ext cx="6921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E5B5A5-B8E5-499E-A9BE-BCA74D043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124" y="25669"/>
            <a:ext cx="3053173" cy="27650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52BB00-D99E-45D0-AA00-547374725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7748" y="3101008"/>
            <a:ext cx="3428025" cy="35052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CDB80B-A0E7-4FCC-8F3F-3071C0629769}"/>
              </a:ext>
            </a:extLst>
          </p:cNvPr>
          <p:cNvSpPr txBox="1"/>
          <p:nvPr/>
        </p:nvSpPr>
        <p:spPr>
          <a:xfrm>
            <a:off x="10527318" y="1259675"/>
            <a:ext cx="1378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Indoor</a:t>
            </a:r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0B42DA-A7E5-4796-9B60-63729F28C208}"/>
              </a:ext>
            </a:extLst>
          </p:cNvPr>
          <p:cNvSpPr txBox="1"/>
          <p:nvPr/>
        </p:nvSpPr>
        <p:spPr>
          <a:xfrm>
            <a:off x="8733183" y="6321287"/>
            <a:ext cx="1033669" cy="371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Outdoor</a:t>
            </a:r>
            <a:endParaRPr lang="en-I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34A3B8-06FC-4981-8E19-14F479D0A0EC}"/>
              </a:ext>
            </a:extLst>
          </p:cNvPr>
          <p:cNvSpPr txBox="1"/>
          <p:nvPr/>
        </p:nvSpPr>
        <p:spPr>
          <a:xfrm>
            <a:off x="188027" y="973131"/>
            <a:ext cx="6574542" cy="55707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b="0" dirty="0">
                <a:solidFill>
                  <a:srgbClr val="03022F"/>
                </a:solidFill>
                <a:effectLst/>
              </a:rPr>
              <a:t>Auto mains failure system (AMF) is one of the flagship products of system infra solutions.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b="0" dirty="0">
              <a:solidFill>
                <a:srgbClr val="03022F"/>
              </a:solidFill>
              <a:effectLst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b="0" dirty="0">
                <a:solidFill>
                  <a:srgbClr val="03022F"/>
                </a:solidFill>
                <a:effectLst/>
              </a:rPr>
              <a:t>It can work seamlessly either on 1ø/2ø/3ø supply and it enhances power utilization from DG, Mains and Battery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b="0" dirty="0">
              <a:solidFill>
                <a:srgbClr val="03022F"/>
              </a:solidFill>
              <a:effectLst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b="0" dirty="0">
                <a:solidFill>
                  <a:srgbClr val="03022F"/>
                </a:solidFill>
                <a:effectLst/>
              </a:rPr>
              <a:t>It has an additional feature of remote </a:t>
            </a:r>
            <a:r>
              <a:rPr lang="en-US" b="0" i="0" dirty="0">
                <a:solidFill>
                  <a:srgbClr val="03022F"/>
                </a:solidFill>
                <a:effectLst/>
              </a:rPr>
              <a:t> monitoring and controlling over a wireless network.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b="0" dirty="0">
              <a:solidFill>
                <a:srgbClr val="03022F"/>
              </a:solidFill>
              <a:effectLst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b="0" i="0" dirty="0">
                <a:solidFill>
                  <a:srgbClr val="03022F"/>
                </a:solidFill>
                <a:effectLst/>
              </a:rPr>
              <a:t>AMF follows a rational approach towards power management through</a:t>
            </a:r>
          </a:p>
          <a:p>
            <a:pPr lvl="1" algn="just">
              <a:buFont typeface="+mj-lt"/>
              <a:buAutoNum type="arabicPeriod"/>
            </a:pPr>
            <a:r>
              <a:rPr lang="en-US" b="0" i="0" dirty="0">
                <a:solidFill>
                  <a:srgbClr val="03022F"/>
                </a:solidFill>
                <a:effectLst/>
              </a:rPr>
              <a:t>AC Power measurement (1 ø/2 ø/3 ø)</a:t>
            </a:r>
          </a:p>
          <a:p>
            <a:pPr lvl="1" algn="just">
              <a:buFont typeface="+mj-lt"/>
              <a:buAutoNum type="arabicPeriod"/>
            </a:pPr>
            <a:r>
              <a:rPr lang="en-US" b="0" i="0" dirty="0">
                <a:solidFill>
                  <a:srgbClr val="03022F"/>
                </a:solidFill>
                <a:effectLst/>
              </a:rPr>
              <a:t>DG Parameter Monitoring &amp; control</a:t>
            </a:r>
          </a:p>
          <a:p>
            <a:pPr lvl="1" algn="just">
              <a:buFont typeface="+mj-lt"/>
              <a:buAutoNum type="arabicPeriod"/>
            </a:pPr>
            <a:r>
              <a:rPr lang="en-US" b="0" i="0" dirty="0">
                <a:solidFill>
                  <a:srgbClr val="03022F"/>
                </a:solidFill>
                <a:effectLst/>
              </a:rPr>
              <a:t>Alarm consolidation</a:t>
            </a:r>
          </a:p>
          <a:p>
            <a:pPr lvl="1" algn="just">
              <a:buFont typeface="+mj-lt"/>
              <a:buAutoNum type="arabicPeriod"/>
            </a:pPr>
            <a:r>
              <a:rPr lang="en-US" b="0" i="0" dirty="0">
                <a:solidFill>
                  <a:srgbClr val="03022F"/>
                </a:solidFill>
                <a:effectLst/>
              </a:rPr>
              <a:t>GPRS Remote Management (optional)</a:t>
            </a:r>
          </a:p>
          <a:p>
            <a:pPr lvl="1" algn="just">
              <a:buFont typeface="+mj-lt"/>
              <a:buAutoNum type="arabicPeriod"/>
            </a:pPr>
            <a:r>
              <a:rPr lang="en-US" b="0" i="0" dirty="0">
                <a:solidFill>
                  <a:srgbClr val="03022F"/>
                </a:solidFill>
                <a:effectLst/>
              </a:rPr>
              <a:t>Fuel Management (Optional)</a:t>
            </a:r>
          </a:p>
          <a:p>
            <a:pPr algn="just"/>
            <a:endParaRPr lang="en-US" b="0" i="0" dirty="0">
              <a:solidFill>
                <a:srgbClr val="03022F"/>
              </a:solidFill>
              <a:effectLst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b="0" i="0" dirty="0">
                <a:solidFill>
                  <a:srgbClr val="03022F"/>
                </a:solidFill>
                <a:effectLst/>
              </a:rPr>
              <a:t>Power Rating supported by AMF panel is 15 KVA to 30 KVA.</a:t>
            </a:r>
          </a:p>
          <a:p>
            <a:br>
              <a:rPr lang="en-US" sz="1600" b="0" i="0" dirty="0">
                <a:solidFill>
                  <a:srgbClr val="212529"/>
                </a:solidFill>
                <a:effectLst/>
              </a:rPr>
            </a:br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1436115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2DED67F9-1E9B-4DA8-8E57-499477EE5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6420" y="2947300"/>
            <a:ext cx="6921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4EC01CD-3684-C75A-67D1-362168D223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120930"/>
              </p:ext>
            </p:extLst>
          </p:nvPr>
        </p:nvGraphicFramePr>
        <p:xfrm>
          <a:off x="0" y="42789"/>
          <a:ext cx="11192852" cy="6914271"/>
        </p:xfrm>
        <a:graphic>
          <a:graphicData uri="http://schemas.openxmlformats.org/drawingml/2006/table">
            <a:tbl>
              <a:tblPr/>
              <a:tblGrid>
                <a:gridCol w="2798213">
                  <a:extLst>
                    <a:ext uri="{9D8B030D-6E8A-4147-A177-3AD203B41FA5}">
                      <a16:colId xmlns:a16="http://schemas.microsoft.com/office/drawing/2014/main" val="4186753172"/>
                    </a:ext>
                  </a:extLst>
                </a:gridCol>
                <a:gridCol w="2798213">
                  <a:extLst>
                    <a:ext uri="{9D8B030D-6E8A-4147-A177-3AD203B41FA5}">
                      <a16:colId xmlns:a16="http://schemas.microsoft.com/office/drawing/2014/main" val="3036378106"/>
                    </a:ext>
                  </a:extLst>
                </a:gridCol>
                <a:gridCol w="2798213">
                  <a:extLst>
                    <a:ext uri="{9D8B030D-6E8A-4147-A177-3AD203B41FA5}">
                      <a16:colId xmlns:a16="http://schemas.microsoft.com/office/drawing/2014/main" val="4142550451"/>
                    </a:ext>
                  </a:extLst>
                </a:gridCol>
                <a:gridCol w="2798213">
                  <a:extLst>
                    <a:ext uri="{9D8B030D-6E8A-4147-A177-3AD203B41FA5}">
                      <a16:colId xmlns:a16="http://schemas.microsoft.com/office/drawing/2014/main" val="2903259005"/>
                    </a:ext>
                  </a:extLst>
                </a:gridCol>
              </a:tblGrid>
              <a:tr h="45146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Category</a:t>
                      </a:r>
                    </a:p>
                  </a:txBody>
                  <a:tcPr marL="2912" marR="2912" marT="2912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Specification</a:t>
                      </a:r>
                    </a:p>
                  </a:txBody>
                  <a:tcPr marL="2912" marR="2912" marT="2912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Features</a:t>
                      </a:r>
                    </a:p>
                  </a:txBody>
                  <a:tcPr marL="2912" marR="2912" marT="2912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235385"/>
                  </a:ext>
                </a:extLst>
              </a:tr>
              <a:tr h="74463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Controller</a:t>
                      </a:r>
                    </a:p>
                  </a:txBody>
                  <a:tcPr marL="2912" marR="2912" marT="2912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support all appended logics</a:t>
                      </a:r>
                    </a:p>
                  </a:txBody>
                  <a:tcPr marL="2912" marR="2912" marT="2912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Support all appended logics &amp; conditions. Has 4 spare fault channels, 20 Event fault log (name of event, time &amp; date at engine hours )</a:t>
                      </a:r>
                    </a:p>
                  </a:txBody>
                  <a:tcPr marL="2912" marR="2912" marT="2912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872168"/>
                  </a:ext>
                </a:extLst>
              </a:tr>
              <a:tr h="37460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Input logics of EB &amp; DG</a:t>
                      </a:r>
                    </a:p>
                  </a:txBody>
                  <a:tcPr marL="2912" marR="2912" marT="2912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EB 1 Ph</a:t>
                      </a:r>
                    </a:p>
                  </a:txBody>
                  <a:tcPr marL="2912" marR="2912" marT="2912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DG 3 Ph</a:t>
                      </a:r>
                    </a:p>
                  </a:txBody>
                  <a:tcPr marL="2912" marR="2912" marT="2912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Automation, Manual logics performance with safety alarm provision</a:t>
                      </a:r>
                    </a:p>
                  </a:txBody>
                  <a:tcPr marL="2912" marR="2912" marT="2912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290991"/>
                  </a:ext>
                </a:extLst>
              </a:tr>
              <a:tr h="37460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EB 1 Ph</a:t>
                      </a:r>
                    </a:p>
                  </a:txBody>
                  <a:tcPr marL="2912" marR="2912" marT="2912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DG 1 Ph</a:t>
                      </a:r>
                    </a:p>
                  </a:txBody>
                  <a:tcPr marL="2912" marR="2912" marT="2912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Automation, Manual logics performance with safety alarm provision</a:t>
                      </a:r>
                    </a:p>
                  </a:txBody>
                  <a:tcPr marL="2912" marR="2912" marT="2912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448216"/>
                  </a:ext>
                </a:extLst>
              </a:tr>
              <a:tr h="37460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EB 3 Ph</a:t>
                      </a:r>
                    </a:p>
                  </a:txBody>
                  <a:tcPr marL="2912" marR="2912" marT="2912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DG 1 Ph</a:t>
                      </a:r>
                    </a:p>
                  </a:txBody>
                  <a:tcPr marL="2912" marR="2912" marT="2912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Automation, Manual logics performance with safety alarm provision</a:t>
                      </a:r>
                    </a:p>
                  </a:txBody>
                  <a:tcPr marL="2912" marR="2912" marT="2912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209453"/>
                  </a:ext>
                </a:extLst>
              </a:tr>
              <a:tr h="37460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EB 3 Ph</a:t>
                      </a:r>
                    </a:p>
                  </a:txBody>
                  <a:tcPr marL="2912" marR="2912" marT="2912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DG 3 Ph</a:t>
                      </a:r>
                    </a:p>
                  </a:txBody>
                  <a:tcPr marL="2912" marR="2912" marT="2912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Automation, Manual logics performance with safety alarm provision</a:t>
                      </a:r>
                    </a:p>
                  </a:txBody>
                  <a:tcPr marL="2912" marR="2912" marT="2912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536500"/>
                  </a:ext>
                </a:extLst>
              </a:tr>
              <a:tr h="132480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DG Protection</a:t>
                      </a:r>
                    </a:p>
                  </a:txBody>
                  <a:tcPr marL="2912" marR="2912" marT="2912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DG Freq :46-65 Hz.</a:t>
                      </a:r>
                    </a:p>
                  </a:txBody>
                  <a:tcPr marL="2912" marR="2912" marT="2912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2912" marR="2912" marT="2912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DG Freq :46-65 Hz.</a:t>
                      </a:r>
                    </a:p>
                  </a:txBody>
                  <a:tcPr marL="2912" marR="2912" marT="2912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982005"/>
                  </a:ext>
                </a:extLst>
              </a:tr>
              <a:tr h="13248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DG-LV-1Ph-180</a:t>
                      </a:r>
                    </a:p>
                  </a:txBody>
                  <a:tcPr marL="2912" marR="2912" marT="2912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2912" marR="2912" marT="2912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Auto reset</a:t>
                      </a:r>
                    </a:p>
                  </a:txBody>
                  <a:tcPr marL="2912" marR="2912" marT="2912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889972"/>
                  </a:ext>
                </a:extLst>
              </a:tr>
              <a:tr h="13248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DG-OV--1Ph-260</a:t>
                      </a:r>
                    </a:p>
                  </a:txBody>
                  <a:tcPr marL="2912" marR="2912" marT="2912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2912" marR="2912" marT="2912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Auto reset</a:t>
                      </a:r>
                    </a:p>
                  </a:txBody>
                  <a:tcPr marL="2912" marR="2912" marT="2912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847668"/>
                  </a:ext>
                </a:extLst>
              </a:tr>
              <a:tr h="13248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HCT/HWT</a:t>
                      </a:r>
                    </a:p>
                  </a:txBody>
                  <a:tcPr marL="2912" marR="2912" marT="2912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2912" marR="2912" marT="2912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Hard reset</a:t>
                      </a:r>
                    </a:p>
                  </a:txBody>
                  <a:tcPr marL="2912" marR="2912" marT="2912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807653"/>
                  </a:ext>
                </a:extLst>
              </a:tr>
              <a:tr h="13248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LLOP</a:t>
                      </a:r>
                    </a:p>
                  </a:txBody>
                  <a:tcPr marL="2912" marR="2912" marT="2912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2912" marR="2912" marT="2912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Hard reset</a:t>
                      </a:r>
                    </a:p>
                  </a:txBody>
                  <a:tcPr marL="2912" marR="2912" marT="2912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157229"/>
                  </a:ext>
                </a:extLst>
              </a:tr>
              <a:tr h="13248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LFL</a:t>
                      </a:r>
                    </a:p>
                  </a:txBody>
                  <a:tcPr marL="2912" marR="2912" marT="2912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2912" marR="2912" marT="2912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Auto reset</a:t>
                      </a:r>
                    </a:p>
                  </a:txBody>
                  <a:tcPr marL="2912" marR="2912" marT="2912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947313"/>
                  </a:ext>
                </a:extLst>
              </a:tr>
              <a:tr h="13248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Over load</a:t>
                      </a:r>
                    </a:p>
                  </a:txBody>
                  <a:tcPr marL="2912" marR="2912" marT="2912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2912" marR="2912" marT="2912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Hard reset</a:t>
                      </a:r>
                    </a:p>
                  </a:txBody>
                  <a:tcPr marL="2912" marR="2912" marT="2912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435325"/>
                  </a:ext>
                </a:extLst>
              </a:tr>
              <a:tr h="13248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Over speed</a:t>
                      </a:r>
                    </a:p>
                  </a:txBody>
                  <a:tcPr marL="2912" marR="2912" marT="2912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2912" marR="2912" marT="2912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Hard reset</a:t>
                      </a:r>
                    </a:p>
                  </a:txBody>
                  <a:tcPr marL="2912" marR="2912" marT="2912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058310"/>
                  </a:ext>
                </a:extLst>
              </a:tr>
              <a:tr h="13248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Engine fail to start</a:t>
                      </a:r>
                    </a:p>
                  </a:txBody>
                  <a:tcPr marL="2912" marR="2912" marT="2912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2912" marR="2912" marT="2912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Hard reset</a:t>
                      </a:r>
                    </a:p>
                  </a:txBody>
                  <a:tcPr marL="2912" marR="2912" marT="2912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66618"/>
                  </a:ext>
                </a:extLst>
              </a:tr>
              <a:tr h="37460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Fire alarm</a:t>
                      </a:r>
                    </a:p>
                  </a:txBody>
                  <a:tcPr marL="2912" marR="2912" marT="2912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2912" marR="2912" marT="2912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PFC will be provided From Shelter Sensor, Site power to disconnect</a:t>
                      </a:r>
                    </a:p>
                  </a:txBody>
                  <a:tcPr marL="2912" marR="2912" marT="2912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419473"/>
                  </a:ext>
                </a:extLst>
              </a:tr>
              <a:tr h="13248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Engine fail to stop</a:t>
                      </a:r>
                    </a:p>
                  </a:txBody>
                  <a:tcPr marL="2912" marR="2912" marT="2912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2912" marR="2912" marT="2912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Hard reset</a:t>
                      </a:r>
                    </a:p>
                  </a:txBody>
                  <a:tcPr marL="2912" marR="2912" marT="2912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773983"/>
                  </a:ext>
                </a:extLst>
              </a:tr>
              <a:tr h="25125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DG start/stop</a:t>
                      </a:r>
                    </a:p>
                  </a:txBody>
                  <a:tcPr marL="2912" marR="2912" marT="2912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3 attempt start</a:t>
                      </a:r>
                    </a:p>
                  </a:txBody>
                  <a:tcPr marL="2912" marR="2912" marT="2912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As per settable</a:t>
                      </a:r>
                    </a:p>
                  </a:txBody>
                  <a:tcPr marL="2912" marR="2912" marT="2912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1 sec delay in every crank attempt</a:t>
                      </a:r>
                    </a:p>
                  </a:txBody>
                  <a:tcPr marL="2912" marR="2912" marT="2912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373882"/>
                  </a:ext>
                </a:extLst>
              </a:tr>
              <a:tr h="13248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1 Attempt Stop</a:t>
                      </a:r>
                    </a:p>
                  </a:txBody>
                  <a:tcPr marL="2912" marR="2912" marT="2912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As per settable</a:t>
                      </a:r>
                    </a:p>
                  </a:txBody>
                  <a:tcPr marL="2912" marR="2912" marT="2912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field settable 20 to 50 sec</a:t>
                      </a:r>
                    </a:p>
                  </a:txBody>
                  <a:tcPr marL="2912" marR="2912" marT="2912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251947"/>
                  </a:ext>
                </a:extLst>
              </a:tr>
              <a:tr h="251258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DG Start / run / rest Logic (in case of EB fail &amp; non EB) (Fuel optimizer)</a:t>
                      </a:r>
                    </a:p>
                  </a:txBody>
                  <a:tcPr marL="2912" marR="2912" marT="2912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Voltage DC</a:t>
                      </a:r>
                    </a:p>
                  </a:txBody>
                  <a:tcPr marL="2912" marR="2912" marT="2912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Below Set limit menu settable</a:t>
                      </a:r>
                    </a:p>
                  </a:txBody>
                  <a:tcPr marL="2912" marR="2912" marT="2912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Field settable Range - 20 -60V for 48V system</a:t>
                      </a:r>
                    </a:p>
                  </a:txBody>
                  <a:tcPr marL="2912" marR="2912" marT="2912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773207"/>
                  </a:ext>
                </a:extLst>
              </a:tr>
              <a:tr h="25125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Voltage EB</a:t>
                      </a:r>
                    </a:p>
                  </a:txBody>
                  <a:tcPr marL="2912" marR="2912" marT="2912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Below Set limit - Menu settable</a:t>
                      </a:r>
                    </a:p>
                  </a:txBody>
                  <a:tcPr marL="2912" marR="2912" marT="2912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As per set level</a:t>
                      </a:r>
                    </a:p>
                  </a:txBody>
                  <a:tcPr marL="2912" marR="2912" marT="2912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200973"/>
                  </a:ext>
                </a:extLst>
              </a:tr>
              <a:tr h="37460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Temp. Shelter</a:t>
                      </a:r>
                    </a:p>
                  </a:txBody>
                  <a:tcPr marL="2912" marR="2912" marT="2912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More than set limit - Menu-settable</a:t>
                      </a:r>
                    </a:p>
                  </a:txBody>
                  <a:tcPr marL="2912" marR="2912" marT="2912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15 - 60 Deg. C (extended temp. sensor with PFC at shelter)</a:t>
                      </a:r>
                    </a:p>
                  </a:txBody>
                  <a:tcPr marL="2912" marR="2912" marT="2912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276664"/>
                  </a:ext>
                </a:extLst>
              </a:tr>
              <a:tr h="25125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DG run In Hrs</a:t>
                      </a:r>
                    </a:p>
                  </a:txBody>
                  <a:tcPr marL="2912" marR="2912" marT="2912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Run-Menu settable</a:t>
                      </a:r>
                    </a:p>
                  </a:txBody>
                  <a:tcPr marL="2912" marR="2912" marT="2912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1 to 8 Hrs (steps of range-1 Hrs.)</a:t>
                      </a:r>
                    </a:p>
                  </a:txBody>
                  <a:tcPr marL="2912" marR="2912" marT="2912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980843"/>
                  </a:ext>
                </a:extLst>
              </a:tr>
              <a:tr h="25125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DG rest In Hrs</a:t>
                      </a:r>
                    </a:p>
                  </a:txBody>
                  <a:tcPr marL="2912" marR="2912" marT="2912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Rest-Menu settable</a:t>
                      </a:r>
                    </a:p>
                  </a:txBody>
                  <a:tcPr marL="2912" marR="2912" marT="2912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5 to 600 Minutes (steps of range-5 mts.)</a:t>
                      </a:r>
                    </a:p>
                  </a:txBody>
                  <a:tcPr marL="2912" marR="2912" marT="2912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657509"/>
                  </a:ext>
                </a:extLst>
              </a:tr>
              <a:tr h="25125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Boost Charging Mode</a:t>
                      </a:r>
                    </a:p>
                  </a:txBody>
                  <a:tcPr marL="2912" marR="2912" marT="2912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Menu settable interval in 1 to 1440 Hrs</a:t>
                      </a:r>
                    </a:p>
                  </a:txBody>
                  <a:tcPr marL="2912" marR="2912" marT="2912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Continuous Power Supply for 12</a:t>
                      </a:r>
                    </a:p>
                  </a:txBody>
                  <a:tcPr marL="2912" marR="2912" marT="2912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Field Settable</a:t>
                      </a:r>
                    </a:p>
                  </a:txBody>
                  <a:tcPr marL="2912" marR="2912" marT="2912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9214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8137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D673238-DE22-033C-AC9F-E5703C1F37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797446"/>
              </p:ext>
            </p:extLst>
          </p:nvPr>
        </p:nvGraphicFramePr>
        <p:xfrm>
          <a:off x="0" y="0"/>
          <a:ext cx="11192856" cy="7131981"/>
        </p:xfrm>
        <a:graphic>
          <a:graphicData uri="http://schemas.openxmlformats.org/drawingml/2006/table">
            <a:tbl>
              <a:tblPr/>
              <a:tblGrid>
                <a:gridCol w="2798214">
                  <a:extLst>
                    <a:ext uri="{9D8B030D-6E8A-4147-A177-3AD203B41FA5}">
                      <a16:colId xmlns:a16="http://schemas.microsoft.com/office/drawing/2014/main" val="2160425428"/>
                    </a:ext>
                  </a:extLst>
                </a:gridCol>
                <a:gridCol w="2798214">
                  <a:extLst>
                    <a:ext uri="{9D8B030D-6E8A-4147-A177-3AD203B41FA5}">
                      <a16:colId xmlns:a16="http://schemas.microsoft.com/office/drawing/2014/main" val="3624102131"/>
                    </a:ext>
                  </a:extLst>
                </a:gridCol>
                <a:gridCol w="2798214">
                  <a:extLst>
                    <a:ext uri="{9D8B030D-6E8A-4147-A177-3AD203B41FA5}">
                      <a16:colId xmlns:a16="http://schemas.microsoft.com/office/drawing/2014/main" val="1625406305"/>
                    </a:ext>
                  </a:extLst>
                </a:gridCol>
                <a:gridCol w="2798214">
                  <a:extLst>
                    <a:ext uri="{9D8B030D-6E8A-4147-A177-3AD203B41FA5}">
                      <a16:colId xmlns:a16="http://schemas.microsoft.com/office/drawing/2014/main" val="2822583923"/>
                    </a:ext>
                  </a:extLst>
                </a:gridCol>
              </a:tblGrid>
              <a:tr h="37679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Category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Specification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 dirty="0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Features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835041"/>
                  </a:ext>
                </a:extLst>
              </a:tr>
              <a:tr h="162590"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Dry Contacts( PFC's)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HCT/HWT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5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683186"/>
                  </a:ext>
                </a:extLst>
              </a:tr>
              <a:tr h="16259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LLOP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5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751010"/>
                  </a:ext>
                </a:extLst>
              </a:tr>
              <a:tr h="16259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LFL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5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499492"/>
                  </a:ext>
                </a:extLst>
              </a:tr>
              <a:tr h="16259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Over load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5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72243"/>
                  </a:ext>
                </a:extLst>
              </a:tr>
              <a:tr h="16259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Over speed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5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658739"/>
                  </a:ext>
                </a:extLst>
              </a:tr>
              <a:tr h="16259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DG Common Fault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5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595921"/>
                  </a:ext>
                </a:extLst>
              </a:tr>
              <a:tr h="16259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DG Fail to Start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5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442732"/>
                  </a:ext>
                </a:extLst>
              </a:tr>
              <a:tr h="16259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DG Fail to Stop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5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14859"/>
                  </a:ext>
                </a:extLst>
              </a:tr>
              <a:tr h="17012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High Shelter Temp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5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394515"/>
                  </a:ext>
                </a:extLst>
              </a:tr>
              <a:tr h="16259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DG On Load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5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From Contactor Status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800068"/>
                  </a:ext>
                </a:extLst>
              </a:tr>
              <a:tr h="16259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Mains Fail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5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From Contactor Status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305583"/>
                  </a:ext>
                </a:extLst>
              </a:tr>
              <a:tr h="16259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Fire Alarm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5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8534057"/>
                  </a:ext>
                </a:extLst>
              </a:tr>
              <a:tr h="25007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HMR Hard memory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DG Hours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5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Cumulative up to </a:t>
                      </a:r>
                      <a:r>
                        <a:rPr lang="en-US" sz="1100" b="0" i="0" u="none" strike="noStrike" dirty="0" err="1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xxxxxxx.x</a:t>
                      </a:r>
                      <a:r>
                        <a:rPr lang="en-US" sz="1100" b="0" i="0" u="none" strike="noStrike" dirty="0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 digit (7.1 digit)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061288"/>
                  </a:ext>
                </a:extLst>
              </a:tr>
              <a:tr h="25007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Mains Duration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5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Cumulative up to </a:t>
                      </a:r>
                      <a:r>
                        <a:rPr lang="en-US" sz="1100" b="0" i="0" u="none" strike="noStrike" dirty="0" err="1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xxxxxxx.x</a:t>
                      </a:r>
                      <a:r>
                        <a:rPr lang="en-US" sz="1100" b="0" i="0" u="none" strike="noStrike" dirty="0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 digit (7.1 digit)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31624"/>
                  </a:ext>
                </a:extLst>
              </a:tr>
              <a:tr h="25007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DG Battery Charging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Static charger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5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Required in both mode DG and EB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27588"/>
                  </a:ext>
                </a:extLst>
              </a:tr>
              <a:tr h="17711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Emergency S/w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Required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5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529936"/>
                  </a:ext>
                </a:extLst>
              </a:tr>
              <a:tr h="162590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Indicating &amp; recording parameters (can be covered under controller display)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Required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5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878850"/>
                  </a:ext>
                </a:extLst>
              </a:tr>
              <a:tr h="16259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EB - DG Voltages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5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Indicating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308249"/>
                  </a:ext>
                </a:extLst>
              </a:tr>
              <a:tr h="16259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EB - DG load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500" b="0" i="0" u="none" strike="noStrike" dirty="0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Currents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476337"/>
                  </a:ext>
                </a:extLst>
              </a:tr>
              <a:tr h="16259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EB - DG frequency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5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Currents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455457"/>
                  </a:ext>
                </a:extLst>
              </a:tr>
              <a:tr h="16259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KWH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5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Cumulative temper proof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572258"/>
                  </a:ext>
                </a:extLst>
              </a:tr>
              <a:tr h="16259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DG HMR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5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Cumulative temper proof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428491"/>
                  </a:ext>
                </a:extLst>
              </a:tr>
              <a:tr h="16259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EB HMR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5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Cumulative temper proof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153415"/>
                  </a:ext>
                </a:extLst>
              </a:tr>
              <a:tr h="618374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Visual Indication(LED)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Load on mains, Load on DG, DG failure, DG start failure, Engine overload, HCT &amp; LLOP and Over Speed. Charging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5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Load on mains, Load on DG, DG failure, DG start failure, Engine overload, HCT &amp; LLOP and Over Speed.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208231"/>
                  </a:ext>
                </a:extLst>
              </a:tr>
              <a:tr h="16259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Indicating gauges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Fuel Level indicator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5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134558"/>
                  </a:ext>
                </a:extLst>
              </a:tr>
              <a:tr h="25007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High cylinder/water temperature gauge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5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046144"/>
                  </a:ext>
                </a:extLst>
              </a:tr>
              <a:tr h="16259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Oil pressure gauge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5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343734"/>
                  </a:ext>
                </a:extLst>
              </a:tr>
              <a:tr h="37284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Switches/Push button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Auto/Manual, Mains contractor &amp; DG Contractor ON, engine start.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5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815709"/>
                  </a:ext>
                </a:extLst>
              </a:tr>
              <a:tr h="25007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AMF bypass switch (for mains &amp; DG supply)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5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998717"/>
                  </a:ext>
                </a:extLst>
              </a:tr>
              <a:tr h="37284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Earthing Bar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5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Earth connection bar inside the panel, with provision of 5 to 8 holes of 8mm dia.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73406"/>
                  </a:ext>
                </a:extLst>
              </a:tr>
              <a:tr h="17711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Cable &amp; accessories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Power cables as per KVA rating of DG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619491"/>
                  </a:ext>
                </a:extLst>
              </a:tr>
              <a:tr h="17711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Cable entry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50mm </a:t>
                      </a:r>
                      <a:r>
                        <a:rPr lang="en-US" sz="1000" b="0" i="0" u="none" strike="noStrike" dirty="0" err="1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dia</a:t>
                      </a:r>
                      <a:r>
                        <a:rPr lang="en-US" sz="1000" b="0" i="0" u="none" strike="noStrike" dirty="0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 hole with gromet -Qty-2 , 38mm </a:t>
                      </a:r>
                      <a:r>
                        <a:rPr lang="en-US" sz="1000" b="0" i="0" u="none" strike="noStrike" dirty="0" err="1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dia</a:t>
                      </a:r>
                      <a:r>
                        <a:rPr lang="en-US" sz="1000" b="0" i="0" u="none" strike="noStrike" dirty="0">
                          <a:solidFill>
                            <a:srgbClr val="212529"/>
                          </a:solidFill>
                          <a:effectLst/>
                          <a:latin typeface="Roboto" panose="02000000000000000000" pitchFamily="2" charset="0"/>
                        </a:rPr>
                        <a:t> hole with gromet- Qty 2</a:t>
                      </a:r>
                    </a:p>
                  </a:txBody>
                  <a:tcPr marL="2986" marR="2986" marT="298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745252"/>
                  </a:ext>
                </a:extLst>
              </a:tr>
            </a:tbl>
          </a:graphicData>
        </a:graphic>
      </p:graphicFrame>
      <p:pic>
        <p:nvPicPr>
          <p:cNvPr id="7" name="Picture 2">
            <a:extLst>
              <a:ext uri="{FF2B5EF4-FFF2-40B4-BE49-F238E27FC236}">
                <a16:creationId xmlns:a16="http://schemas.microsoft.com/office/drawing/2014/main" id="{16955630-7299-4726-DF02-AFEC4E8DD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2852" y="2947300"/>
            <a:ext cx="6921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1252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Thanks in brown color">
            <a:extLst>
              <a:ext uri="{FF2B5EF4-FFF2-40B4-BE49-F238E27FC236}">
                <a16:creationId xmlns:a16="http://schemas.microsoft.com/office/drawing/2014/main" id="{97DDC11F-322E-4ECC-B7DF-53050835A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756" y="115352"/>
            <a:ext cx="3616568" cy="3616568"/>
          </a:xfrm>
          <a:prstGeom prst="flowChartPunchedTap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3C14116-38D9-429A-8EDB-9BDEF2A92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9691" y="5373858"/>
            <a:ext cx="1033021" cy="963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A215E3-D341-49BB-AC74-0632ABEB2801}"/>
              </a:ext>
            </a:extLst>
          </p:cNvPr>
          <p:cNvSpPr txBox="1"/>
          <p:nvPr/>
        </p:nvSpPr>
        <p:spPr>
          <a:xfrm>
            <a:off x="688755" y="5863638"/>
            <a:ext cx="107839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Address : Plot No. 382, Third Floor, F.I.E., Patparganj   Industrial Area, New Delhi -110092</a:t>
            </a:r>
          </a:p>
          <a:p>
            <a:pPr algn="ctr"/>
            <a:r>
              <a:rPr lang="en-US" b="0" i="0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+91-011-35004142,</a:t>
            </a:r>
            <a:r>
              <a:rPr lang="en-US" b="0" i="0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  </a:t>
            </a:r>
            <a:r>
              <a:rPr lang="en-US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+91-011-35004143,</a:t>
            </a:r>
            <a:r>
              <a:rPr lang="en-US" b="0" i="0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  </a:t>
            </a:r>
            <a:r>
              <a:rPr lang="en-US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sales@sysinfra.in</a:t>
            </a:r>
            <a:r>
              <a:rPr lang="en-US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;</a:t>
            </a:r>
            <a:r>
              <a:rPr lang="en-US" b="0" i="0" u="none" strike="noStrike" dirty="0">
                <a:solidFill>
                  <a:srgbClr val="002060"/>
                </a:solidFill>
                <a:effectLst/>
                <a:latin typeface="Roboto" panose="02000000000000000000" pitchFamily="2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www.sysinfra.in</a:t>
            </a:r>
            <a:endParaRPr lang="en-IN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9"/>
    </mc:Choice>
    <mc:Fallback xmlns="">
      <p:transition spd="slow" advTm="699"/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1994</TotalTime>
  <Words>849</Words>
  <Application>Microsoft Office PowerPoint</Application>
  <PresentationFormat>Widescreen</PresentationFormat>
  <Paragraphs>212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Roboto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Conditional Monitoring of Signalling Assets using Artificial Intelligence &amp; Machine Learning</dc:title>
  <dc:creator>Sysinfra</dc:creator>
  <cp:lastModifiedBy>Manish Nayyar</cp:lastModifiedBy>
  <cp:revision>130</cp:revision>
  <dcterms:modified xsi:type="dcterms:W3CDTF">2022-05-19T12:35:10Z</dcterms:modified>
</cp:coreProperties>
</file>